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7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varScale="1">
        <p:scale>
          <a:sx n="66" d="100"/>
          <a:sy n="66" d="100"/>
        </p:scale>
        <p:origin x="-102" y="-522"/>
      </p:cViewPr>
      <p:guideLst>
        <p:guide orient="horz" pos="2160"/>
        <p:guide pos="2880"/>
      </p:guideLst>
    </p:cSldViewPr>
  </p:slideViewPr>
  <p:notesTextViewPr>
    <p:cViewPr>
      <p:scale>
        <a:sx n="1" d="1"/>
        <a:sy n="1" d="1"/>
      </p:scale>
      <p:origin x="0" y="0"/>
    </p:cViewPr>
  </p:notesTextViewPr>
  <p:notesViewPr>
    <p:cSldViewPr>
      <p:cViewPr varScale="1">
        <p:scale>
          <a:sx n="68" d="100"/>
          <a:sy n="68" d="100"/>
        </p:scale>
        <p:origin x="-1584"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7C2BEA-28FA-41D9-99F1-BF949CB32405}" type="datetimeFigureOut">
              <a:rPr lang="en-US" smtClean="0"/>
              <a:t>12/2/2015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B76BC6-F4D2-4AA9-ADC7-923CD739B4FE}" type="slidenum">
              <a:rPr lang="en-US" smtClean="0"/>
              <a:t>‹#›</a:t>
            </a:fld>
            <a:endParaRPr lang="en-US"/>
          </a:p>
        </p:txBody>
      </p:sp>
    </p:spTree>
    <p:extLst>
      <p:ext uri="{BB962C8B-B14F-4D97-AF65-F5344CB8AC3E}">
        <p14:creationId xmlns:p14="http://schemas.microsoft.com/office/powerpoint/2010/main" val="3900390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morning I'm taking a risk this morning. I'm going to talk to you general audience about a technical subject. This is a tough assignment. I'm talking about the engine behind Internet security. The thing that makes it possible for you to send credit card information or debit card information over the Internet without somebody stealing your money. This is at the heart of the Internet. Almost everything that you send, even emails, gets encrypted so that other people don't read your mail.</a:t>
            </a:r>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1</a:t>
            </a:fld>
            <a:endParaRPr lang="en-US"/>
          </a:p>
        </p:txBody>
      </p:sp>
    </p:spTree>
    <p:extLst>
      <p:ext uri="{BB962C8B-B14F-4D97-AF65-F5344CB8AC3E}">
        <p14:creationId xmlns:p14="http://schemas.microsoft.com/office/powerpoint/2010/main" val="18919628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both come up with the same color! That color contains the two secret colors plus the public color.</a:t>
            </a:r>
            <a:endParaRPr lang="en-US" dirty="0" smtClean="0"/>
          </a:p>
        </p:txBody>
      </p:sp>
      <p:sp>
        <p:nvSpPr>
          <p:cNvPr id="4" name="Slide Number Placeholder 3"/>
          <p:cNvSpPr>
            <a:spLocks noGrp="1"/>
          </p:cNvSpPr>
          <p:nvPr>
            <p:ph type="sldNum" sz="quarter" idx="10"/>
          </p:nvPr>
        </p:nvSpPr>
        <p:spPr/>
        <p:txBody>
          <a:bodyPr/>
          <a:lstStyle/>
          <a:p>
            <a:fld id="{4DB76BC6-F4D2-4AA9-ADC7-923CD739B4FE}" type="slidenum">
              <a:rPr lang="en-US" smtClean="0"/>
              <a:t>10</a:t>
            </a:fld>
            <a:endParaRPr lang="en-US"/>
          </a:p>
        </p:txBody>
      </p:sp>
    </p:spTree>
    <p:extLst>
      <p:ext uri="{BB962C8B-B14F-4D97-AF65-F5344CB8AC3E}">
        <p14:creationId xmlns:p14="http://schemas.microsoft.com/office/powerpoint/2010/main" val="3176357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Nobody else can create the mixture because they don't have access to a pure color. In this example, every color they have has yellow in it, and there is no way to get the yellow out.</a:t>
            </a:r>
          </a:p>
          <a:p>
            <a:endParaRPr lang="en-US" dirty="0" smtClean="0"/>
          </a:p>
        </p:txBody>
      </p:sp>
      <p:sp>
        <p:nvSpPr>
          <p:cNvPr id="4" name="Slide Number Placeholder 3"/>
          <p:cNvSpPr>
            <a:spLocks noGrp="1"/>
          </p:cNvSpPr>
          <p:nvPr>
            <p:ph type="sldNum" sz="quarter" idx="10"/>
          </p:nvPr>
        </p:nvSpPr>
        <p:spPr/>
        <p:txBody>
          <a:bodyPr/>
          <a:lstStyle/>
          <a:p>
            <a:fld id="{4DB76BC6-F4D2-4AA9-ADC7-923CD739B4FE}" type="slidenum">
              <a:rPr lang="en-US" smtClean="0"/>
              <a:t>11</a:t>
            </a:fld>
            <a:endParaRPr lang="en-US"/>
          </a:p>
        </p:txBody>
      </p:sp>
    </p:spTree>
    <p:extLst>
      <p:ext uri="{BB962C8B-B14F-4D97-AF65-F5344CB8AC3E}">
        <p14:creationId xmlns:p14="http://schemas.microsoft.com/office/powerpoint/2010/main" val="1500989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now, think about 38 digit numbers in place of those colors. You and I have a secret 38 digit number that both of us know and nobody else can figure out. That is our cryptographic key. We can use it to encrypt and decrypt messages to each other,</a:t>
            </a:r>
          </a:p>
          <a:p>
            <a:endParaRPr lang="en-US" dirty="0" smtClean="0"/>
          </a:p>
          <a:p>
            <a:r>
              <a:rPr lang="en-US" dirty="0" smtClean="0"/>
              <a:t>More than that, it is so easy to set up that we can use it one time and throw it away. Even if somebody takes the trouble to figure it out, all they can do is read one message.</a:t>
            </a:r>
          </a:p>
          <a:p>
            <a:endParaRPr lang="en-US" dirty="0" smtClean="0"/>
          </a:p>
          <a:p>
            <a:r>
              <a:rPr lang="en-US" dirty="0" smtClean="0"/>
              <a:t>This encryption is so difficult to break that governments are scared to death of it. The United States government worries that terrorists use encrypted messages to plan their attacks.</a:t>
            </a:r>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12</a:t>
            </a:fld>
            <a:endParaRPr lang="en-US"/>
          </a:p>
        </p:txBody>
      </p:sp>
    </p:spTree>
    <p:extLst>
      <p:ext uri="{BB962C8B-B14F-4D97-AF65-F5344CB8AC3E}">
        <p14:creationId xmlns:p14="http://schemas.microsoft.com/office/powerpoint/2010/main" val="1666073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that's how public-key cryptography works. It is at the heart of all secure Internet communications, and it is also used to password protect files you store on your computer. It is absolutely essential to digital currencies like Bitcoin. That's going to be the topic of my next talk – how digital currencies work, why they are a threat to national currencies like the hryvnya and the dollar, and why you are certain to see more of them in the future.</a:t>
            </a:r>
          </a:p>
          <a:p>
            <a:endParaRPr lang="en-US" dirty="0" smtClean="0"/>
          </a:p>
          <a:p>
            <a:r>
              <a:rPr lang="en-US" dirty="0" smtClean="0"/>
              <a:t>I hope that that wasn't too complex for you. I have to concede that it took me several times through before I understood this public-key cryptography business. I have posted this PowerPoint on my website among my Toastmasters speeches. If you're curious you can download it and go through it again</a:t>
            </a:r>
            <a:r>
              <a:rPr lang="en-US" smtClean="0"/>
              <a:t>. Madame </a:t>
            </a:r>
            <a:r>
              <a:rPr lang="en-US" dirty="0" err="1" smtClean="0"/>
              <a:t>ToastMaster</a:t>
            </a:r>
            <a:r>
              <a:rPr lang="en-US" dirty="0" smtClean="0"/>
              <a:t>.</a:t>
            </a:r>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13</a:t>
            </a:fld>
            <a:endParaRPr lang="en-US"/>
          </a:p>
        </p:txBody>
      </p:sp>
    </p:spTree>
    <p:extLst>
      <p:ext uri="{BB962C8B-B14F-4D97-AF65-F5344CB8AC3E}">
        <p14:creationId xmlns:p14="http://schemas.microsoft.com/office/powerpoint/2010/main" val="39586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Everything in the computer is carried as numbers. The word Toastmasters is made up of the numbers the Stanford TO AST and so on they are as you see here 84 ,111, 97, 115 and following.</a:t>
            </a:r>
          </a:p>
          <a:p>
            <a:endParaRPr lang="en-US" dirty="0" smtClean="0"/>
          </a:p>
          <a:p>
            <a:r>
              <a:rPr lang="en-US" dirty="0" smtClean="0"/>
              <a:t>I can take a cryptographic key to modify those numbers, to turn this easily read text into something that I can more or less secretly send somebody else. In this example the encryption key is pretty simple: the numbers 6, 8, and 11.</a:t>
            </a:r>
          </a:p>
          <a:p>
            <a:endParaRPr lang="en-US" dirty="0" smtClean="0"/>
          </a:p>
          <a:p>
            <a:r>
              <a:rPr lang="en-US" dirty="0" smtClean="0"/>
              <a:t>The simple rule I'm using here says to add the numbers 6, 8, and 11 to successive characters in the text. You see the 84+6 is 90, 111+8 is 119 , 97+11 is 108.</a:t>
            </a:r>
          </a:p>
          <a:p>
            <a:endParaRPr lang="en-US" dirty="0" smtClean="0"/>
          </a:p>
          <a:p>
            <a:r>
              <a:rPr lang="en-US" dirty="0" smtClean="0"/>
              <a:t>That results in a new series of numbers. These numbers in turn correspond to characters. These are the characters that you get: Z, W, L, Y, and so on. If I sent this word over the Internet even if you saw it you wouldn't know what it meant. But whoever receives it can use the key, 6, 8 and 11, to subtract back and figure out what the original text was.</a:t>
            </a:r>
          </a:p>
          <a:p>
            <a:endParaRPr lang="en-US" dirty="0" smtClean="0"/>
          </a:p>
          <a:p>
            <a:r>
              <a:rPr lang="en-US" dirty="0" smtClean="0"/>
              <a:t>There is nothing magic about this. People have been using encryption to send secret messages for thousands of years.</a:t>
            </a:r>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2</a:t>
            </a:fld>
            <a:endParaRPr lang="en-US"/>
          </a:p>
        </p:txBody>
      </p:sp>
    </p:spTree>
    <p:extLst>
      <p:ext uri="{BB962C8B-B14F-4D97-AF65-F5344CB8AC3E}">
        <p14:creationId xmlns:p14="http://schemas.microsoft.com/office/powerpoint/2010/main" val="1432575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key to cryptography is the shared key. The person who creates a message and the person who reads it have to use the same key to encrypt and decrypt a message. The way it works on computers is that our computers cook up the numbers. They are pretty good at making random numbers. Today's standard is 128 bits, about 38 decimal digits. The keys are generally established on the fly for one-time use.</a:t>
            </a:r>
          </a:p>
          <a:p>
            <a:endParaRPr lang="en-US" dirty="0" smtClean="0"/>
          </a:p>
          <a:p>
            <a:r>
              <a:rPr lang="en-US" dirty="0" smtClean="0"/>
              <a:t>The trick is that the people who want to talk to each other usually cannot meet in person to exchange a cryptographic key. If you want to send a credit card number to an online store, you need to do it right now, and you may never have done business with them before. The way that you do it is called public key cryptography.</a:t>
            </a:r>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3</a:t>
            </a:fld>
            <a:endParaRPr lang="en-US"/>
          </a:p>
        </p:txBody>
      </p:sp>
    </p:spTree>
    <p:extLst>
      <p:ext uri="{BB962C8B-B14F-4D97-AF65-F5344CB8AC3E}">
        <p14:creationId xmlns:p14="http://schemas.microsoft.com/office/powerpoint/2010/main" val="49161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public key cryptography my computer has a secret number, your computer has a secret number, and we create a shared number called the public key which we send back and forth. We assume that anybody in the world can see the shared number.</a:t>
            </a:r>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4</a:t>
            </a:fld>
            <a:endParaRPr lang="en-US"/>
          </a:p>
        </p:txBody>
      </p:sp>
    </p:spTree>
    <p:extLst>
      <p:ext uri="{BB962C8B-B14F-4D97-AF65-F5344CB8AC3E}">
        <p14:creationId xmlns:p14="http://schemas.microsoft.com/office/powerpoint/2010/main" val="3347722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use these we need to be able to combine two numbers to form a third in such a way that it cannot be undone. In other words, given the results and one of the numbers, you cannot figure out the other starting number.</a:t>
            </a:r>
          </a:p>
          <a:p>
            <a:endParaRPr lang="en-US" dirty="0" smtClean="0"/>
          </a:p>
          <a:p>
            <a:r>
              <a:rPr lang="en-US" dirty="0" smtClean="0"/>
              <a:t>Addition doesn't work, because it can be easily reversed by subtraction. If I give you this number and that one, you can easily subtract to find the missing one.</a:t>
            </a:r>
          </a:p>
          <a:p>
            <a:endParaRPr lang="en-US" dirty="0" smtClean="0"/>
          </a:p>
          <a:p>
            <a:r>
              <a:rPr lang="en-US" dirty="0" smtClean="0"/>
              <a:t>Multiplication is the same way – division can undo it.</a:t>
            </a:r>
          </a:p>
          <a:p>
            <a:endParaRPr lang="en-US" dirty="0" smtClean="0"/>
          </a:p>
          <a:p>
            <a:r>
              <a:rPr lang="en-US" dirty="0" smtClean="0"/>
              <a:t>Exponentiation – raising a number to a power – is the solution. The inverse is a logarithm. Logarithms are hard to undo, and the numbers are only approximate. If you start to throw away some parts of the product as the numbers get very large, as you see here, it makes it impossible to unravel. Exponentiation is at the heart of combining numbers in such a way that they cannot be taken apart.</a:t>
            </a:r>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5</a:t>
            </a:fld>
            <a:endParaRPr lang="en-US"/>
          </a:p>
        </p:txBody>
      </p:sp>
    </p:spTree>
    <p:extLst>
      <p:ext uri="{BB962C8B-B14F-4D97-AF65-F5344CB8AC3E}">
        <p14:creationId xmlns:p14="http://schemas.microsoft.com/office/powerpoint/2010/main" val="23442507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Paint mixing is a great metaphor for public key cryptography. You cannot unmixed paints. If I give you two colors, you can put them together, but if I give you a mixture and one of the original colors, you cannot go backwards to figure out the other original color. So I'm giving you this colorful example of how public-key cryptography works. My color is my secret number, your color is your secret number, and the public color is the public key.</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6</a:t>
            </a:fld>
            <a:endParaRPr lang="en-US"/>
          </a:p>
        </p:txBody>
      </p:sp>
    </p:spTree>
    <p:extLst>
      <p:ext uri="{BB962C8B-B14F-4D97-AF65-F5344CB8AC3E}">
        <p14:creationId xmlns:p14="http://schemas.microsoft.com/office/powerpoint/2010/main" val="3268210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Your computer and my computer both have access to the public key,.  I make a </a:t>
            </a:r>
            <a:r>
              <a:rPr lang="en-US" dirty="0" err="1" smtClean="0"/>
              <a:t>mixturescombining</a:t>
            </a:r>
            <a:r>
              <a:rPr lang="en-US" dirty="0" smtClean="0"/>
              <a:t> my number and the public key, and you make a combination of your number and the public key.</a:t>
            </a:r>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7</a:t>
            </a:fld>
            <a:endParaRPr lang="en-US"/>
          </a:p>
        </p:txBody>
      </p:sp>
    </p:spTree>
    <p:extLst>
      <p:ext uri="{BB962C8B-B14F-4D97-AF65-F5344CB8AC3E}">
        <p14:creationId xmlns:p14="http://schemas.microsoft.com/office/powerpoint/2010/main" val="2442365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send my combination to you, and you send your combination to me by the Internet. We assume that anybody in the world can read them, but we don't care.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8</a:t>
            </a:fld>
            <a:endParaRPr lang="en-US"/>
          </a:p>
        </p:txBody>
      </p:sp>
    </p:spTree>
    <p:extLst>
      <p:ext uri="{BB962C8B-B14F-4D97-AF65-F5344CB8AC3E}">
        <p14:creationId xmlns:p14="http://schemas.microsoft.com/office/powerpoint/2010/main" val="1691398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comes the magic. I mix what I got from you – your color plus the public color, and you mix your color plus the mix you got for me.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4DB76BC6-F4D2-4AA9-ADC7-923CD739B4FE}" type="slidenum">
              <a:rPr lang="en-US" smtClean="0"/>
              <a:t>9</a:t>
            </a:fld>
            <a:endParaRPr lang="en-US"/>
          </a:p>
        </p:txBody>
      </p:sp>
    </p:spTree>
    <p:extLst>
      <p:ext uri="{BB962C8B-B14F-4D97-AF65-F5344CB8AC3E}">
        <p14:creationId xmlns:p14="http://schemas.microsoft.com/office/powerpoint/2010/main" val="2288220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19BA9A-5EE4-4CBE-B22E-B309FBAC7481}"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359863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BA9A-5EE4-4CBE-B22E-B309FBAC7481}"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1224774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BA9A-5EE4-4CBE-B22E-B309FBAC7481}"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1777018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19BA9A-5EE4-4CBE-B22E-B309FBAC7481}"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1578171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19BA9A-5EE4-4CBE-B22E-B309FBAC7481}"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3941850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19BA9A-5EE4-4CBE-B22E-B309FBAC7481}"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3135205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19BA9A-5EE4-4CBE-B22E-B309FBAC7481}" type="datetimeFigureOut">
              <a:rPr lang="en-US" smtClean="0"/>
              <a:t>12/2/2015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988823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19BA9A-5EE4-4CBE-B22E-B309FBAC7481}" type="datetimeFigureOut">
              <a:rPr lang="en-US" smtClean="0"/>
              <a:t>12/2/2015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1822362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19BA9A-5EE4-4CBE-B22E-B309FBAC7481}" type="datetimeFigureOut">
              <a:rPr lang="en-US" smtClean="0"/>
              <a:t>12/2/2015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1484443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19BA9A-5EE4-4CBE-B22E-B309FBAC7481}"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72985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19BA9A-5EE4-4CBE-B22E-B309FBAC7481}"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D58BA5-8AEC-43FE-8B66-A73590817E51}" type="slidenum">
              <a:rPr lang="en-US" smtClean="0"/>
              <a:t>‹#›</a:t>
            </a:fld>
            <a:endParaRPr lang="en-US"/>
          </a:p>
        </p:txBody>
      </p:sp>
    </p:spTree>
    <p:extLst>
      <p:ext uri="{BB962C8B-B14F-4D97-AF65-F5344CB8AC3E}">
        <p14:creationId xmlns:p14="http://schemas.microsoft.com/office/powerpoint/2010/main" val="305329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alpha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19BA9A-5EE4-4CBE-B22E-B309FBAC7481}" type="datetimeFigureOut">
              <a:rPr lang="en-US" smtClean="0"/>
              <a:t>12/2/2015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D58BA5-8AEC-43FE-8B66-A73590817E51}" type="slidenum">
              <a:rPr lang="en-US" smtClean="0"/>
              <a:t>‹#›</a:t>
            </a:fld>
            <a:endParaRPr lang="en-US"/>
          </a:p>
        </p:txBody>
      </p:sp>
    </p:spTree>
    <p:extLst>
      <p:ext uri="{BB962C8B-B14F-4D97-AF65-F5344CB8AC3E}">
        <p14:creationId xmlns:p14="http://schemas.microsoft.com/office/powerpoint/2010/main" val="647720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emf"/><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7200" dirty="0" smtClean="0"/>
              <a:t>Secrets of Internet Secrecy</a:t>
            </a:r>
            <a:endParaRPr lang="en-US" sz="7200" dirty="0"/>
          </a:p>
        </p:txBody>
      </p:sp>
      <p:sp>
        <p:nvSpPr>
          <p:cNvPr id="3" name="Subtitle 2"/>
          <p:cNvSpPr>
            <a:spLocks noGrp="1"/>
          </p:cNvSpPr>
          <p:nvPr>
            <p:ph type="subTitle" idx="1"/>
          </p:nvPr>
        </p:nvSpPr>
        <p:spPr>
          <a:xfrm>
            <a:off x="4648200" y="4343400"/>
            <a:ext cx="3124200" cy="1295400"/>
          </a:xfrm>
        </p:spPr>
        <p:txBody>
          <a:bodyPr>
            <a:normAutofit fontScale="92500"/>
          </a:bodyPr>
          <a:lstStyle/>
          <a:p>
            <a:pPr algn="l"/>
            <a:r>
              <a:rPr lang="en-US" dirty="0" smtClean="0">
                <a:solidFill>
                  <a:schemeClr val="tx1"/>
                </a:solidFill>
              </a:rPr>
              <a:t>Graham Seibert</a:t>
            </a:r>
          </a:p>
          <a:p>
            <a:pPr algn="l"/>
            <a:r>
              <a:rPr lang="en-US" dirty="0" smtClean="0">
                <a:solidFill>
                  <a:schemeClr val="tx1"/>
                </a:solidFill>
              </a:rPr>
              <a:t>December 2, 2015</a:t>
            </a:r>
            <a:endParaRPr lang="en-US" dirty="0">
              <a:solidFill>
                <a:schemeClr val="tx1"/>
              </a:solidFill>
            </a:endParaRPr>
          </a:p>
        </p:txBody>
      </p:sp>
    </p:spTree>
    <p:extLst>
      <p:ext uri="{BB962C8B-B14F-4D97-AF65-F5344CB8AC3E}">
        <p14:creationId xmlns:p14="http://schemas.microsoft.com/office/powerpoint/2010/main" val="105385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we get the same thing!</a:t>
            </a:r>
            <a:endParaRPr lang="en-US" dirty="0"/>
          </a:p>
        </p:txBody>
      </p:sp>
      <p:pic>
        <p:nvPicPr>
          <p:cNvPr id="7171"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57200" y="1647520"/>
            <a:ext cx="8229600" cy="44313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38502" y="2667000"/>
            <a:ext cx="2587543" cy="2209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867400" y="5105400"/>
            <a:ext cx="2133600" cy="1077218"/>
          </a:xfrm>
          <a:prstGeom prst="rect">
            <a:avLst/>
          </a:prstGeom>
          <a:noFill/>
        </p:spPr>
        <p:txBody>
          <a:bodyPr wrap="square" rtlCol="0">
            <a:spAutoFit/>
          </a:bodyPr>
          <a:lstStyle/>
          <a:p>
            <a:r>
              <a:rPr lang="en-US" sz="3200" dirty="0" smtClean="0"/>
              <a:t>Our shared secret color</a:t>
            </a:r>
            <a:endParaRPr lang="en-US" sz="3200" dirty="0"/>
          </a:p>
        </p:txBody>
      </p:sp>
    </p:spTree>
    <p:extLst>
      <p:ext uri="{BB962C8B-B14F-4D97-AF65-F5344CB8AC3E}">
        <p14:creationId xmlns:p14="http://schemas.microsoft.com/office/powerpoint/2010/main" val="26967698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nobody else can get because they don’t have our pure colors</a:t>
            </a:r>
            <a:endParaRPr lang="en-US" dirty="0"/>
          </a:p>
        </p:txBody>
      </p:sp>
      <p:sp>
        <p:nvSpPr>
          <p:cNvPr id="3" name="Content Placeholder 2"/>
          <p:cNvSpPr>
            <a:spLocks noGrp="1"/>
          </p:cNvSpPr>
          <p:nvPr>
            <p:ph idx="1"/>
          </p:nvPr>
        </p:nvSpPr>
        <p:spPr/>
        <p:txBody>
          <a:bodyPr/>
          <a:lstStyle/>
          <a:p>
            <a:r>
              <a:rPr lang="en-US" dirty="0" smtClean="0"/>
              <a:t>Everything they have contains the public color, which they cannot get rid of</a:t>
            </a:r>
          </a:p>
          <a:p>
            <a:endParaRPr lang="en-US" dirty="0"/>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4286" y="2895600"/>
            <a:ext cx="7177135" cy="31503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3151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Think 38-digit numbers instead of colors, and we have created</a:t>
            </a:r>
            <a:endParaRPr lang="en-US" dirty="0"/>
          </a:p>
        </p:txBody>
      </p:sp>
      <p:sp>
        <p:nvSpPr>
          <p:cNvPr id="3" name="Content Placeholder 2"/>
          <p:cNvSpPr>
            <a:spLocks noGrp="1"/>
          </p:cNvSpPr>
          <p:nvPr>
            <p:ph idx="1"/>
          </p:nvPr>
        </p:nvSpPr>
        <p:spPr/>
        <p:txBody>
          <a:bodyPr/>
          <a:lstStyle/>
          <a:p>
            <a:r>
              <a:rPr lang="en-US" dirty="0" smtClean="0"/>
              <a:t>A key that only you and I know</a:t>
            </a:r>
          </a:p>
          <a:p>
            <a:r>
              <a:rPr lang="en-US" dirty="0" smtClean="0"/>
              <a:t>A throw-away key, good for one session only</a:t>
            </a:r>
          </a:p>
          <a:p>
            <a:r>
              <a:rPr lang="en-US" dirty="0" smtClean="0"/>
              <a:t>Encryption that is so difficult to break that all governments are afraid of it</a:t>
            </a:r>
            <a:endParaRPr lang="en-US" dirty="0"/>
          </a:p>
        </p:txBody>
      </p:sp>
    </p:spTree>
    <p:extLst>
      <p:ext uri="{BB962C8B-B14F-4D97-AF65-F5344CB8AC3E}">
        <p14:creationId xmlns:p14="http://schemas.microsoft.com/office/powerpoint/2010/main" val="4006017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Key Cryptography</a:t>
            </a:r>
            <a:endParaRPr lang="en-US" dirty="0"/>
          </a:p>
        </p:txBody>
      </p:sp>
      <p:sp>
        <p:nvSpPr>
          <p:cNvPr id="3" name="Content Placeholder 2"/>
          <p:cNvSpPr>
            <a:spLocks noGrp="1"/>
          </p:cNvSpPr>
          <p:nvPr>
            <p:ph idx="1"/>
          </p:nvPr>
        </p:nvSpPr>
        <p:spPr/>
        <p:txBody>
          <a:bodyPr/>
          <a:lstStyle/>
          <a:p>
            <a:r>
              <a:rPr lang="en-US" dirty="0" smtClean="0"/>
              <a:t>Is at the heart of all secure Internet communications</a:t>
            </a:r>
          </a:p>
          <a:p>
            <a:r>
              <a:rPr lang="en-US" dirty="0" smtClean="0"/>
              <a:t>Is used to protect files stored on local computers</a:t>
            </a:r>
          </a:p>
          <a:p>
            <a:r>
              <a:rPr lang="en-US" dirty="0" smtClean="0"/>
              <a:t>Is essential to digital currencies, like Bitcoin</a:t>
            </a:r>
            <a:endParaRPr lang="en-US" dirty="0"/>
          </a:p>
        </p:txBody>
      </p:sp>
    </p:spTree>
    <p:extLst>
      <p:ext uri="{BB962C8B-B14F-4D97-AF65-F5344CB8AC3E}">
        <p14:creationId xmlns:p14="http://schemas.microsoft.com/office/powerpoint/2010/main" val="1708854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Everything is numbers</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905000"/>
            <a:ext cx="7153275" cy="86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3733800"/>
            <a:ext cx="7439025" cy="80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446" y="5257800"/>
            <a:ext cx="7439025" cy="40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2057400" y="3048000"/>
            <a:ext cx="5029200" cy="461665"/>
          </a:xfrm>
          <a:prstGeom prst="rect">
            <a:avLst/>
          </a:prstGeom>
          <a:noFill/>
        </p:spPr>
        <p:txBody>
          <a:bodyPr wrap="square" rtlCol="0">
            <a:spAutoFit/>
          </a:bodyPr>
          <a:lstStyle/>
          <a:p>
            <a:r>
              <a:rPr lang="en-US" sz="2400" dirty="0" smtClean="0"/>
              <a:t>Add an encryption key (here, 6 8 11)</a:t>
            </a:r>
            <a:endParaRPr lang="en-US" sz="2400" dirty="0"/>
          </a:p>
        </p:txBody>
      </p:sp>
      <p:sp>
        <p:nvSpPr>
          <p:cNvPr id="8" name="TextBox 7"/>
          <p:cNvSpPr txBox="1"/>
          <p:nvPr/>
        </p:nvSpPr>
        <p:spPr>
          <a:xfrm>
            <a:off x="2362200" y="4724400"/>
            <a:ext cx="4191000" cy="461665"/>
          </a:xfrm>
          <a:prstGeom prst="rect">
            <a:avLst/>
          </a:prstGeom>
          <a:noFill/>
        </p:spPr>
        <p:txBody>
          <a:bodyPr wrap="square" rtlCol="0">
            <a:spAutoFit/>
          </a:bodyPr>
          <a:lstStyle/>
          <a:p>
            <a:r>
              <a:rPr lang="en-US" sz="2400" dirty="0" smtClean="0"/>
              <a:t>And get an encrypted message</a:t>
            </a:r>
            <a:endParaRPr lang="en-US" sz="2400" dirty="0"/>
          </a:p>
        </p:txBody>
      </p:sp>
    </p:spTree>
    <p:extLst>
      <p:ext uri="{BB962C8B-B14F-4D97-AF65-F5344CB8AC3E}">
        <p14:creationId xmlns:p14="http://schemas.microsoft.com/office/powerpoint/2010/main" val="1782629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1+#ppt_w/2"/>
                                          </p:val>
                                        </p:tav>
                                        <p:tav tm="100000">
                                          <p:val>
                                            <p:strVal val="#ppt_x"/>
                                          </p:val>
                                        </p:tav>
                                      </p:tavLst>
                                    </p:anim>
                                    <p:anim calcmode="lin" valueType="num">
                                      <p:cBhvr additive="base">
                                        <p:cTn id="8"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anim calcmode="lin" valueType="num">
                                      <p:cBhvr additive="base">
                                        <p:cTn id="13" dur="500" fill="hold"/>
                                        <p:tgtEl>
                                          <p:spTgt spid="1027"/>
                                        </p:tgtEl>
                                        <p:attrNameLst>
                                          <p:attrName>ppt_x</p:attrName>
                                        </p:attrNameLst>
                                      </p:cBhvr>
                                      <p:tavLst>
                                        <p:tav tm="0">
                                          <p:val>
                                            <p:strVal val="1+#ppt_w/2"/>
                                          </p:val>
                                        </p:tav>
                                        <p:tav tm="100000">
                                          <p:val>
                                            <p:strVal val="#ppt_x"/>
                                          </p:val>
                                        </p:tav>
                                      </p:tavLst>
                                    </p:anim>
                                    <p:anim calcmode="lin" valueType="num">
                                      <p:cBhvr additive="base">
                                        <p:cTn id="14" dur="500" fill="hold"/>
                                        <p:tgtEl>
                                          <p:spTgt spid="102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1+#ppt_w/2"/>
                                          </p:val>
                                        </p:tav>
                                        <p:tav tm="100000">
                                          <p:val>
                                            <p:strVal val="#ppt_x"/>
                                          </p:val>
                                        </p:tav>
                                      </p:tavLst>
                                    </p:anim>
                                    <p:anim calcmode="lin" valueType="num">
                                      <p:cBhvr additive="base">
                                        <p:cTn id="20" dur="500" fill="hold"/>
                                        <p:tgtEl>
                                          <p:spTgt spid="10"/>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1+#ppt_w/2"/>
                                          </p:val>
                                        </p:tav>
                                        <p:tav tm="100000">
                                          <p:val>
                                            <p:strVal val="#ppt_x"/>
                                          </p:val>
                                        </p:tav>
                                      </p:tavLst>
                                    </p:anim>
                                    <p:anim calcmode="lin" valueType="num">
                                      <p:cBhvr additive="base">
                                        <p:cTn id="24"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“key” ingredient is the shared key</a:t>
            </a:r>
            <a:endParaRPr lang="en-US" dirty="0"/>
          </a:p>
        </p:txBody>
      </p:sp>
      <p:sp>
        <p:nvSpPr>
          <p:cNvPr id="3" name="Content Placeholder 2"/>
          <p:cNvSpPr>
            <a:spLocks noGrp="1"/>
          </p:cNvSpPr>
          <p:nvPr>
            <p:ph idx="1"/>
          </p:nvPr>
        </p:nvSpPr>
        <p:spPr/>
        <p:txBody>
          <a:bodyPr/>
          <a:lstStyle/>
          <a:p>
            <a:r>
              <a:rPr lang="en-US" dirty="0" smtClean="0"/>
              <a:t>Only you and I know it (or our computers!)</a:t>
            </a:r>
          </a:p>
          <a:p>
            <a:r>
              <a:rPr lang="en-US" dirty="0" smtClean="0"/>
              <a:t>Quite long (about 38 decimal digits)</a:t>
            </a:r>
          </a:p>
          <a:p>
            <a:r>
              <a:rPr lang="en-US" dirty="0" smtClean="0"/>
              <a:t>Established on-the-fly</a:t>
            </a:r>
          </a:p>
          <a:p>
            <a:r>
              <a:rPr lang="en-US" dirty="0" smtClean="0"/>
              <a:t>One-time use</a:t>
            </a:r>
            <a:endParaRPr lang="en-US" dirty="0"/>
          </a:p>
        </p:txBody>
      </p:sp>
    </p:spTree>
    <p:extLst>
      <p:ext uri="{BB962C8B-B14F-4D97-AF65-F5344CB8AC3E}">
        <p14:creationId xmlns:p14="http://schemas.microsoft.com/office/powerpoint/2010/main" val="1886073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smtClean="0"/>
              <a:t>Public key cryptography</a:t>
            </a:r>
            <a:br>
              <a:rPr lang="en-US" dirty="0" smtClean="0"/>
            </a:br>
            <a:r>
              <a:rPr lang="en-US" dirty="0" smtClean="0"/>
              <a:t>basics</a:t>
            </a:r>
            <a:endParaRPr lang="en-US" dirty="0"/>
          </a:p>
        </p:txBody>
      </p:sp>
      <p:sp>
        <p:nvSpPr>
          <p:cNvPr id="3" name="Content Placeholder 2"/>
          <p:cNvSpPr>
            <a:spLocks noGrp="1"/>
          </p:cNvSpPr>
          <p:nvPr>
            <p:ph idx="1"/>
          </p:nvPr>
        </p:nvSpPr>
        <p:spPr>
          <a:xfrm>
            <a:off x="457200" y="2133600"/>
            <a:ext cx="8229600" cy="3992563"/>
          </a:xfrm>
        </p:spPr>
        <p:txBody>
          <a:bodyPr/>
          <a:lstStyle/>
          <a:p>
            <a:r>
              <a:rPr lang="en-US" dirty="0" smtClean="0"/>
              <a:t>You have a secret number</a:t>
            </a:r>
          </a:p>
          <a:p>
            <a:r>
              <a:rPr lang="en-US" dirty="0" smtClean="0"/>
              <a:t>I have a secret number</a:t>
            </a:r>
          </a:p>
          <a:p>
            <a:r>
              <a:rPr lang="en-US" dirty="0" smtClean="0"/>
              <a:t>There is a shared number passed over the Internet.  We assume it is not secret.</a:t>
            </a:r>
            <a:endParaRPr lang="en-US" dirty="0"/>
          </a:p>
        </p:txBody>
      </p:sp>
    </p:spTree>
    <p:extLst>
      <p:ext uri="{BB962C8B-B14F-4D97-AF65-F5344CB8AC3E}">
        <p14:creationId xmlns:p14="http://schemas.microsoft.com/office/powerpoint/2010/main" val="13959120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dirty="0" smtClean="0"/>
              <a:t>We need to combine the public number with a private number</a:t>
            </a:r>
            <a:br>
              <a:rPr lang="en-US" dirty="0" smtClean="0"/>
            </a:br>
            <a:r>
              <a:rPr lang="en-US" dirty="0" smtClean="0"/>
              <a:t>in an Irreversible process</a:t>
            </a:r>
            <a:endParaRPr lang="en-US" dirty="0"/>
          </a:p>
        </p:txBody>
      </p:sp>
      <p:sp>
        <p:nvSpPr>
          <p:cNvPr id="3" name="Content Placeholder 2"/>
          <p:cNvSpPr>
            <a:spLocks noGrp="1"/>
          </p:cNvSpPr>
          <p:nvPr>
            <p:ph idx="1"/>
          </p:nvPr>
        </p:nvSpPr>
        <p:spPr>
          <a:xfrm>
            <a:off x="457200" y="2590800"/>
            <a:ext cx="8229600" cy="3535363"/>
          </a:xfrm>
        </p:spPr>
        <p:txBody>
          <a:bodyPr>
            <a:normAutofit/>
          </a:bodyPr>
          <a:lstStyle/>
          <a:p>
            <a:r>
              <a:rPr lang="en-US" dirty="0" smtClean="0"/>
              <a:t>Not using addition – subtraction is its exact inverse</a:t>
            </a:r>
          </a:p>
          <a:p>
            <a:pPr marL="0" indent="0" algn="ctr">
              <a:buNone/>
            </a:pPr>
            <a:r>
              <a:rPr lang="en-US" dirty="0">
                <a:solidFill>
                  <a:srgbClr val="FF0000"/>
                </a:solidFill>
              </a:rPr>
              <a:t> 85340810 + 280919064 = </a:t>
            </a:r>
            <a:r>
              <a:rPr lang="en-US" dirty="0" smtClean="0">
                <a:solidFill>
                  <a:srgbClr val="FF0000"/>
                </a:solidFill>
              </a:rPr>
              <a:t>366259874 </a:t>
            </a:r>
          </a:p>
          <a:p>
            <a:pPr marL="0" indent="0" algn="ctr">
              <a:buNone/>
            </a:pPr>
            <a:r>
              <a:rPr lang="en-US" dirty="0" smtClean="0">
                <a:solidFill>
                  <a:srgbClr val="FF0000"/>
                </a:solidFill>
              </a:rPr>
              <a:t>but </a:t>
            </a:r>
            <a:endParaRPr lang="en-US" dirty="0">
              <a:solidFill>
                <a:srgbClr val="FF0000"/>
              </a:solidFill>
            </a:endParaRPr>
          </a:p>
          <a:p>
            <a:pPr marL="0" indent="0" algn="ctr">
              <a:buNone/>
            </a:pPr>
            <a:r>
              <a:rPr lang="en-US" dirty="0">
                <a:solidFill>
                  <a:srgbClr val="FF0000"/>
                </a:solidFill>
              </a:rPr>
              <a:t> </a:t>
            </a:r>
            <a:r>
              <a:rPr lang="en-US" dirty="0" smtClean="0">
                <a:solidFill>
                  <a:srgbClr val="FF0000"/>
                </a:solidFill>
              </a:rPr>
              <a:t>366259874 - 280919064 </a:t>
            </a:r>
            <a:r>
              <a:rPr lang="en-US" dirty="0">
                <a:solidFill>
                  <a:srgbClr val="FF0000"/>
                </a:solidFill>
              </a:rPr>
              <a:t>= </a:t>
            </a:r>
            <a:r>
              <a:rPr lang="en-US" dirty="0" smtClean="0">
                <a:solidFill>
                  <a:srgbClr val="FF0000"/>
                </a:solidFill>
              </a:rPr>
              <a:t>85340810</a:t>
            </a:r>
          </a:p>
          <a:p>
            <a:endParaRPr lang="en-US" dirty="0" smtClean="0"/>
          </a:p>
          <a:p>
            <a:pPr marL="0" indent="0">
              <a:buNone/>
            </a:pPr>
            <a:endParaRPr lang="en-US" sz="2400" dirty="0"/>
          </a:p>
          <a:p>
            <a:endParaRPr lang="en-US" sz="2400" dirty="0"/>
          </a:p>
        </p:txBody>
      </p:sp>
      <p:sp>
        <p:nvSpPr>
          <p:cNvPr id="7" name="Content Placeholder 2"/>
          <p:cNvSpPr txBox="1">
            <a:spLocks/>
          </p:cNvSpPr>
          <p:nvPr/>
        </p:nvSpPr>
        <p:spPr>
          <a:xfrm>
            <a:off x="609600" y="2743200"/>
            <a:ext cx="8229600" cy="35353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mtClean="0"/>
              <a:t>Not using multiplication – Division is its inverse</a:t>
            </a:r>
          </a:p>
          <a:p>
            <a:pPr marL="0" indent="0">
              <a:buFont typeface="Arial" panose="020B0604020202020204" pitchFamily="34" charset="0"/>
              <a:buNone/>
            </a:pPr>
            <a:r>
              <a:rPr lang="en-US" smtClean="0">
                <a:solidFill>
                  <a:srgbClr val="FF0000"/>
                </a:solidFill>
              </a:rPr>
              <a:t>51,924,521 x  6,807,506 = 353,476,488,254,626 </a:t>
            </a:r>
          </a:p>
          <a:p>
            <a:pPr marL="0" indent="0" algn="ctr">
              <a:buFont typeface="Arial" panose="020B0604020202020204" pitchFamily="34" charset="0"/>
              <a:buNone/>
            </a:pPr>
            <a:r>
              <a:rPr lang="en-US" sz="2600" smtClean="0">
                <a:solidFill>
                  <a:srgbClr val="FF0000"/>
                </a:solidFill>
              </a:rPr>
              <a:t>but</a:t>
            </a:r>
          </a:p>
          <a:p>
            <a:pPr marL="0" indent="0">
              <a:buFont typeface="Arial" panose="020B0604020202020204" pitchFamily="34" charset="0"/>
              <a:buNone/>
            </a:pPr>
            <a:r>
              <a:rPr lang="en-US" smtClean="0">
                <a:solidFill>
                  <a:srgbClr val="FF0000"/>
                </a:solidFill>
              </a:rPr>
              <a:t>353,476,488,254,626 / 51,924,521 = 6,807,506</a:t>
            </a:r>
          </a:p>
          <a:p>
            <a:pPr marL="0" indent="0">
              <a:buFont typeface="Arial" panose="020B0604020202020204" pitchFamily="34" charset="0"/>
              <a:buNone/>
            </a:pPr>
            <a:endParaRPr lang="en-US" smtClean="0"/>
          </a:p>
          <a:p>
            <a:pPr marL="0" indent="0">
              <a:buFont typeface="Arial" panose="020B0604020202020204" pitchFamily="34" charset="0"/>
              <a:buNone/>
            </a:pPr>
            <a:endParaRPr lang="en-US" sz="2400" smtClean="0"/>
          </a:p>
          <a:p>
            <a:endParaRPr lang="en-US" sz="2400" dirty="0"/>
          </a:p>
        </p:txBody>
      </p:sp>
      <p:sp>
        <p:nvSpPr>
          <p:cNvPr id="8" name="Content Placeholder 2"/>
          <p:cNvSpPr txBox="1">
            <a:spLocks/>
          </p:cNvSpPr>
          <p:nvPr/>
        </p:nvSpPr>
        <p:spPr>
          <a:xfrm>
            <a:off x="457200" y="2514600"/>
            <a:ext cx="8229600" cy="3611563"/>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mtClean="0"/>
              <a:t>But Use Exponentiation! – logarithms are tough, and not an exact inverse</a:t>
            </a:r>
          </a:p>
          <a:p>
            <a:pPr marL="0" indent="0">
              <a:buFont typeface="Arial" panose="020B0604020202020204" pitchFamily="34" charset="0"/>
              <a:buNone/>
            </a:pPr>
            <a:r>
              <a:rPr lang="en-US" smtClean="0">
                <a:solidFill>
                  <a:srgbClr val="FF0000"/>
                </a:solidFill>
              </a:rPr>
              <a:t>281</a:t>
            </a:r>
            <a:r>
              <a:rPr lang="en-US" baseline="30000" smtClean="0">
                <a:solidFill>
                  <a:srgbClr val="FF0000"/>
                </a:solidFill>
              </a:rPr>
              <a:t>23</a:t>
            </a:r>
            <a:r>
              <a:rPr lang="en-US" smtClean="0">
                <a:solidFill>
                  <a:srgbClr val="FF0000"/>
                </a:solidFill>
              </a:rPr>
              <a:t> = 209,047,682,734,381,552,013,280, 415,</a:t>
            </a:r>
          </a:p>
          <a:p>
            <a:pPr marL="0" indent="0">
              <a:buFont typeface="Arial" panose="020B0604020202020204" pitchFamily="34" charset="0"/>
              <a:buNone/>
            </a:pPr>
            <a:r>
              <a:rPr lang="en-US" smtClean="0">
                <a:solidFill>
                  <a:srgbClr val="FF0000"/>
                </a:solidFill>
              </a:rPr>
              <a:t>608,595,285,371,404,001,732,212,455,331</a:t>
            </a:r>
          </a:p>
          <a:p>
            <a:pPr marL="0" indent="0" algn="ctr">
              <a:buFont typeface="Arial" panose="020B0604020202020204" pitchFamily="34" charset="0"/>
              <a:buNone/>
            </a:pPr>
            <a:r>
              <a:rPr lang="en-US" sz="2600" smtClean="0">
                <a:solidFill>
                  <a:srgbClr val="FF0000"/>
                </a:solidFill>
              </a:rPr>
              <a:t>But </a:t>
            </a:r>
          </a:p>
          <a:p>
            <a:pPr marL="0" indent="0">
              <a:buFont typeface="Arial" panose="020B0604020202020204" pitchFamily="34" charset="0"/>
              <a:buNone/>
            </a:pPr>
            <a:r>
              <a:rPr lang="en-US" smtClean="0">
                <a:solidFill>
                  <a:srgbClr val="FF0000"/>
                </a:solidFill>
              </a:rPr>
              <a:t>log</a:t>
            </a:r>
            <a:r>
              <a:rPr lang="en-US" baseline="-25000" smtClean="0">
                <a:solidFill>
                  <a:srgbClr val="FF0000"/>
                </a:solidFill>
              </a:rPr>
              <a:t>281</a:t>
            </a:r>
            <a:r>
              <a:rPr lang="en-US" smtClean="0">
                <a:solidFill>
                  <a:srgbClr val="FF0000"/>
                </a:solidFill>
              </a:rPr>
              <a:t>209,047,682,734,381,552,013,280, 415,</a:t>
            </a:r>
          </a:p>
          <a:p>
            <a:pPr marL="0" indent="0">
              <a:buFont typeface="Arial" panose="020B0604020202020204" pitchFamily="34" charset="0"/>
              <a:buNone/>
            </a:pPr>
            <a:r>
              <a:rPr lang="en-US" smtClean="0">
                <a:solidFill>
                  <a:srgbClr val="FF0000"/>
                </a:solidFill>
              </a:rPr>
              <a:t>608,595,285,371,404,001,732,212,455,331 = ????</a:t>
            </a:r>
          </a:p>
          <a:p>
            <a:pPr marL="0" indent="0">
              <a:buFont typeface="Arial" panose="020B0604020202020204" pitchFamily="34" charset="0"/>
              <a:buNone/>
            </a:pPr>
            <a:endParaRPr lang="en-US" smtClean="0"/>
          </a:p>
          <a:p>
            <a:pPr marL="0" indent="0">
              <a:buFont typeface="Arial" panose="020B0604020202020204" pitchFamily="34" charset="0"/>
              <a:buNone/>
            </a:pPr>
            <a:endParaRPr lang="en-US" sz="2400" smtClean="0"/>
          </a:p>
          <a:p>
            <a:endParaRPr lang="en-US" sz="2400" dirty="0"/>
          </a:p>
        </p:txBody>
      </p:sp>
    </p:spTree>
    <p:extLst>
      <p:ext uri="{BB962C8B-B14F-4D97-AF65-F5344CB8AC3E}">
        <p14:creationId xmlns:p14="http://schemas.microsoft.com/office/powerpoint/2010/main" val="490070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8" fill="hold" nodeType="clickEffect">
                                  <p:stCondLst>
                                    <p:cond delay="0"/>
                                  </p:stCondLst>
                                  <p:childTnLst>
                                    <p:anim calcmode="lin" valueType="num">
                                      <p:cBhvr additive="base">
                                        <p:cTn id="6" dur="500"/>
                                        <p:tgtEl>
                                          <p:spTgt spid="3">
                                            <p:txEl>
                                              <p:pRg st="0" end="0"/>
                                            </p:txEl>
                                          </p:spTgt>
                                        </p:tgtEl>
                                        <p:attrNameLst>
                                          <p:attrName>ppt_x</p:attrName>
                                        </p:attrNameLst>
                                      </p:cBhvr>
                                      <p:tavLst>
                                        <p:tav tm="0">
                                          <p:val>
                                            <p:strVal val="ppt_x"/>
                                          </p:val>
                                        </p:tav>
                                        <p:tav tm="100000">
                                          <p:val>
                                            <p:strVal val="0-ppt_w/2"/>
                                          </p:val>
                                        </p:tav>
                                      </p:tavLst>
                                    </p:anim>
                                    <p:anim calcmode="lin" valueType="num">
                                      <p:cBhvr additive="base">
                                        <p:cTn id="7" dur="500"/>
                                        <p:tgtEl>
                                          <p:spTgt spid="3">
                                            <p:txEl>
                                              <p:pRg st="0" end="0"/>
                                            </p:txEl>
                                          </p:spTgt>
                                        </p:tgtEl>
                                        <p:attrNameLst>
                                          <p:attrName>ppt_y</p:attrName>
                                        </p:attrNameLst>
                                      </p:cBhvr>
                                      <p:tavLst>
                                        <p:tav tm="0">
                                          <p:val>
                                            <p:strVal val="ppt_y"/>
                                          </p:val>
                                        </p:tav>
                                        <p:tav tm="100000">
                                          <p:val>
                                            <p:strVal val="ppt_y"/>
                                          </p:val>
                                        </p:tav>
                                      </p:tavLst>
                                    </p:anim>
                                    <p:set>
                                      <p:cBhvr>
                                        <p:cTn id="8" dur="1" fill="hold">
                                          <p:stCondLst>
                                            <p:cond delay="499"/>
                                          </p:stCondLst>
                                        </p:cTn>
                                        <p:tgtEl>
                                          <p:spTgt spid="3">
                                            <p:txEl>
                                              <p:pRg st="0" end="0"/>
                                            </p:txEl>
                                          </p:spTgt>
                                        </p:tgtEl>
                                        <p:attrNameLst>
                                          <p:attrName>style.visibility</p:attrName>
                                        </p:attrNameLst>
                                      </p:cBhvr>
                                      <p:to>
                                        <p:strVal val="hidden"/>
                                      </p:to>
                                    </p:set>
                                  </p:childTnLst>
                                </p:cTn>
                              </p:par>
                              <p:par>
                                <p:cTn id="9" presetID="2" presetClass="exit" presetSubtype="8" fill="hold" nodeType="withEffect">
                                  <p:stCondLst>
                                    <p:cond delay="0"/>
                                  </p:stCondLst>
                                  <p:childTnLst>
                                    <p:anim calcmode="lin" valueType="num">
                                      <p:cBhvr additive="base">
                                        <p:cTn id="10" dur="500"/>
                                        <p:tgtEl>
                                          <p:spTgt spid="3">
                                            <p:txEl>
                                              <p:pRg st="1" end="1"/>
                                            </p:txEl>
                                          </p:spTgt>
                                        </p:tgtEl>
                                        <p:attrNameLst>
                                          <p:attrName>ppt_x</p:attrName>
                                        </p:attrNameLst>
                                      </p:cBhvr>
                                      <p:tavLst>
                                        <p:tav tm="0">
                                          <p:val>
                                            <p:strVal val="ppt_x"/>
                                          </p:val>
                                        </p:tav>
                                        <p:tav tm="100000">
                                          <p:val>
                                            <p:strVal val="0-ppt_w/2"/>
                                          </p:val>
                                        </p:tav>
                                      </p:tavLst>
                                    </p:anim>
                                    <p:anim calcmode="lin" valueType="num">
                                      <p:cBhvr additive="base">
                                        <p:cTn id="11" dur="500"/>
                                        <p:tgtEl>
                                          <p:spTgt spid="3">
                                            <p:txEl>
                                              <p:pRg st="1" end="1"/>
                                            </p:txEl>
                                          </p:spTgt>
                                        </p:tgtEl>
                                        <p:attrNameLst>
                                          <p:attrName>ppt_y</p:attrName>
                                        </p:attrNameLst>
                                      </p:cBhvr>
                                      <p:tavLst>
                                        <p:tav tm="0">
                                          <p:val>
                                            <p:strVal val="ppt_y"/>
                                          </p:val>
                                        </p:tav>
                                        <p:tav tm="100000">
                                          <p:val>
                                            <p:strVal val="ppt_y"/>
                                          </p:val>
                                        </p:tav>
                                      </p:tavLst>
                                    </p:anim>
                                    <p:set>
                                      <p:cBhvr>
                                        <p:cTn id="12" dur="1" fill="hold">
                                          <p:stCondLst>
                                            <p:cond delay="499"/>
                                          </p:stCondLst>
                                        </p:cTn>
                                        <p:tgtEl>
                                          <p:spTgt spid="3">
                                            <p:txEl>
                                              <p:pRg st="1" end="1"/>
                                            </p:txEl>
                                          </p:spTgt>
                                        </p:tgtEl>
                                        <p:attrNameLst>
                                          <p:attrName>style.visibility</p:attrName>
                                        </p:attrNameLst>
                                      </p:cBhvr>
                                      <p:to>
                                        <p:strVal val="hidden"/>
                                      </p:to>
                                    </p:set>
                                  </p:childTnLst>
                                </p:cTn>
                              </p:par>
                              <p:par>
                                <p:cTn id="13" presetID="2" presetClass="exit" presetSubtype="8" fill="hold" nodeType="withEffect">
                                  <p:stCondLst>
                                    <p:cond delay="0"/>
                                  </p:stCondLst>
                                  <p:childTnLst>
                                    <p:anim calcmode="lin" valueType="num">
                                      <p:cBhvr additive="base">
                                        <p:cTn id="14" dur="500"/>
                                        <p:tgtEl>
                                          <p:spTgt spid="3">
                                            <p:txEl>
                                              <p:pRg st="2" end="2"/>
                                            </p:txEl>
                                          </p:spTgt>
                                        </p:tgtEl>
                                        <p:attrNameLst>
                                          <p:attrName>ppt_x</p:attrName>
                                        </p:attrNameLst>
                                      </p:cBhvr>
                                      <p:tavLst>
                                        <p:tav tm="0">
                                          <p:val>
                                            <p:strVal val="ppt_x"/>
                                          </p:val>
                                        </p:tav>
                                        <p:tav tm="100000">
                                          <p:val>
                                            <p:strVal val="0-ppt_w/2"/>
                                          </p:val>
                                        </p:tav>
                                      </p:tavLst>
                                    </p:anim>
                                    <p:anim calcmode="lin" valueType="num">
                                      <p:cBhvr additive="base">
                                        <p:cTn id="15" dur="500"/>
                                        <p:tgtEl>
                                          <p:spTgt spid="3">
                                            <p:txEl>
                                              <p:pRg st="2" end="2"/>
                                            </p:txEl>
                                          </p:spTgt>
                                        </p:tgtEl>
                                        <p:attrNameLst>
                                          <p:attrName>ppt_y</p:attrName>
                                        </p:attrNameLst>
                                      </p:cBhvr>
                                      <p:tavLst>
                                        <p:tav tm="0">
                                          <p:val>
                                            <p:strVal val="ppt_y"/>
                                          </p:val>
                                        </p:tav>
                                        <p:tav tm="100000">
                                          <p:val>
                                            <p:strVal val="ppt_y"/>
                                          </p:val>
                                        </p:tav>
                                      </p:tavLst>
                                    </p:anim>
                                    <p:set>
                                      <p:cBhvr>
                                        <p:cTn id="16" dur="1" fill="hold">
                                          <p:stCondLst>
                                            <p:cond delay="499"/>
                                          </p:stCondLst>
                                        </p:cTn>
                                        <p:tgtEl>
                                          <p:spTgt spid="3">
                                            <p:txEl>
                                              <p:pRg st="2" end="2"/>
                                            </p:txEl>
                                          </p:spTgt>
                                        </p:tgtEl>
                                        <p:attrNameLst>
                                          <p:attrName>style.visibility</p:attrName>
                                        </p:attrNameLst>
                                      </p:cBhvr>
                                      <p:to>
                                        <p:strVal val="hidden"/>
                                      </p:to>
                                    </p:set>
                                  </p:childTnLst>
                                </p:cTn>
                              </p:par>
                              <p:par>
                                <p:cTn id="17" presetID="2" presetClass="exit" presetSubtype="8" fill="hold" nodeType="withEffect">
                                  <p:stCondLst>
                                    <p:cond delay="0"/>
                                  </p:stCondLst>
                                  <p:childTnLst>
                                    <p:anim calcmode="lin" valueType="num">
                                      <p:cBhvr additive="base">
                                        <p:cTn id="18" dur="500"/>
                                        <p:tgtEl>
                                          <p:spTgt spid="3">
                                            <p:txEl>
                                              <p:pRg st="3" end="3"/>
                                            </p:txEl>
                                          </p:spTgt>
                                        </p:tgtEl>
                                        <p:attrNameLst>
                                          <p:attrName>ppt_x</p:attrName>
                                        </p:attrNameLst>
                                      </p:cBhvr>
                                      <p:tavLst>
                                        <p:tav tm="0">
                                          <p:val>
                                            <p:strVal val="ppt_x"/>
                                          </p:val>
                                        </p:tav>
                                        <p:tav tm="100000">
                                          <p:val>
                                            <p:strVal val="0-ppt_w/2"/>
                                          </p:val>
                                        </p:tav>
                                      </p:tavLst>
                                    </p:anim>
                                    <p:anim calcmode="lin" valueType="num">
                                      <p:cBhvr additive="base">
                                        <p:cTn id="19" dur="500"/>
                                        <p:tgtEl>
                                          <p:spTgt spid="3">
                                            <p:txEl>
                                              <p:pRg st="3" end="3"/>
                                            </p:txEl>
                                          </p:spTgt>
                                        </p:tgtEl>
                                        <p:attrNameLst>
                                          <p:attrName>ppt_y</p:attrName>
                                        </p:attrNameLst>
                                      </p:cBhvr>
                                      <p:tavLst>
                                        <p:tav tm="0">
                                          <p:val>
                                            <p:strVal val="ppt_y"/>
                                          </p:val>
                                        </p:tav>
                                        <p:tav tm="100000">
                                          <p:val>
                                            <p:strVal val="ppt_y"/>
                                          </p:val>
                                        </p:tav>
                                      </p:tavLst>
                                    </p:anim>
                                    <p:set>
                                      <p:cBhvr>
                                        <p:cTn id="20" dur="1" fill="hold">
                                          <p:stCondLst>
                                            <p:cond delay="499"/>
                                          </p:stCondLst>
                                        </p:cTn>
                                        <p:tgtEl>
                                          <p:spTgt spid="3">
                                            <p:txEl>
                                              <p:pRg st="3" end="3"/>
                                            </p:txEl>
                                          </p:spTgt>
                                        </p:tgtEl>
                                        <p:attrNameLst>
                                          <p:attrName>style.visibility</p:attrName>
                                        </p:attrNameLst>
                                      </p:cBhvr>
                                      <p:to>
                                        <p:strVal val="hidden"/>
                                      </p:to>
                                    </p:set>
                                  </p:childTnLst>
                                </p:cTn>
                              </p:par>
                              <p:par>
                                <p:cTn id="21" presetID="2" presetClass="entr" presetSubtype="2" fill="hold" nodeType="with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anim calcmode="lin" valueType="num">
                                      <p:cBhvr additive="base">
                                        <p:cTn id="23"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7">
                                            <p:txEl>
                                              <p:pRg st="0" end="0"/>
                                            </p:txEl>
                                          </p:spTgt>
                                        </p:tgtEl>
                                        <p:attrNameLst>
                                          <p:attrName>ppt_y</p:attrName>
                                        </p:attrNameLst>
                                      </p:cBhvr>
                                      <p:tavLst>
                                        <p:tav tm="0">
                                          <p:val>
                                            <p:strVal val="#ppt_y"/>
                                          </p:val>
                                        </p:tav>
                                        <p:tav tm="100000">
                                          <p:val>
                                            <p:strVal val="#ppt_y"/>
                                          </p:val>
                                        </p:tav>
                                      </p:tavLst>
                                    </p:anim>
                                  </p:childTnLst>
                                </p:cTn>
                              </p:par>
                              <p:par>
                                <p:cTn id="25" presetID="2" presetClass="entr" presetSubtype="2" fill="hold" nodeType="with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 calcmode="lin" valueType="num">
                                      <p:cBhvr additive="base">
                                        <p:cTn id="27" dur="500" fill="hold"/>
                                        <p:tgtEl>
                                          <p:spTgt spid="7">
                                            <p:txEl>
                                              <p:pRg st="1" end="1"/>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7">
                                            <p:txEl>
                                              <p:pRg st="1" end="1"/>
                                            </p:txEl>
                                          </p:spTgt>
                                        </p:tgtEl>
                                        <p:attrNameLst>
                                          <p:attrName>ppt_y</p:attrName>
                                        </p:attrNameLst>
                                      </p:cBhvr>
                                      <p:tavLst>
                                        <p:tav tm="0">
                                          <p:val>
                                            <p:strVal val="#ppt_y"/>
                                          </p:val>
                                        </p:tav>
                                        <p:tav tm="100000">
                                          <p:val>
                                            <p:strVal val="#ppt_y"/>
                                          </p:val>
                                        </p:tav>
                                      </p:tavLst>
                                    </p:anim>
                                  </p:childTnLst>
                                </p:cTn>
                              </p:par>
                              <p:par>
                                <p:cTn id="29" presetID="2" presetClass="entr" presetSubtype="2" fill="hold" nodeType="with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 calcmode="lin" valueType="num">
                                      <p:cBhvr additive="base">
                                        <p:cTn id="31" dur="500" fill="hold"/>
                                        <p:tgtEl>
                                          <p:spTgt spid="7">
                                            <p:txEl>
                                              <p:pRg st="2" end="2"/>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7">
                                            <p:txEl>
                                              <p:pRg st="2" end="2"/>
                                            </p:txEl>
                                          </p:spTgt>
                                        </p:tgtEl>
                                        <p:attrNameLst>
                                          <p:attrName>ppt_y</p:attrName>
                                        </p:attrNameLst>
                                      </p:cBhvr>
                                      <p:tavLst>
                                        <p:tav tm="0">
                                          <p:val>
                                            <p:strVal val="#ppt_y"/>
                                          </p:val>
                                        </p:tav>
                                        <p:tav tm="100000">
                                          <p:val>
                                            <p:strVal val="#ppt_y"/>
                                          </p:val>
                                        </p:tav>
                                      </p:tavLst>
                                    </p:anim>
                                  </p:childTnLst>
                                </p:cTn>
                              </p:par>
                              <p:par>
                                <p:cTn id="33" presetID="2" presetClass="entr" presetSubtype="2" fill="hold" nodeType="with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 calcmode="lin" valueType="num">
                                      <p:cBhvr additive="base">
                                        <p:cTn id="35" dur="500" fill="hold"/>
                                        <p:tgtEl>
                                          <p:spTgt spid="7">
                                            <p:txEl>
                                              <p:pRg st="3" end="3"/>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xit" presetSubtype="8" fill="hold" nodeType="clickEffect">
                                  <p:stCondLst>
                                    <p:cond delay="0"/>
                                  </p:stCondLst>
                                  <p:childTnLst>
                                    <p:anim calcmode="lin" valueType="num">
                                      <p:cBhvr additive="base">
                                        <p:cTn id="40" dur="500"/>
                                        <p:tgtEl>
                                          <p:spTgt spid="7">
                                            <p:txEl>
                                              <p:pRg st="0" end="0"/>
                                            </p:txEl>
                                          </p:spTgt>
                                        </p:tgtEl>
                                        <p:attrNameLst>
                                          <p:attrName>ppt_x</p:attrName>
                                        </p:attrNameLst>
                                      </p:cBhvr>
                                      <p:tavLst>
                                        <p:tav tm="0">
                                          <p:val>
                                            <p:strVal val="ppt_x"/>
                                          </p:val>
                                        </p:tav>
                                        <p:tav tm="100000">
                                          <p:val>
                                            <p:strVal val="0-ppt_w/2"/>
                                          </p:val>
                                        </p:tav>
                                      </p:tavLst>
                                    </p:anim>
                                    <p:anim calcmode="lin" valueType="num">
                                      <p:cBhvr additive="base">
                                        <p:cTn id="41" dur="500"/>
                                        <p:tgtEl>
                                          <p:spTgt spid="7">
                                            <p:txEl>
                                              <p:pRg st="0" end="0"/>
                                            </p:txEl>
                                          </p:spTgt>
                                        </p:tgtEl>
                                        <p:attrNameLst>
                                          <p:attrName>ppt_y</p:attrName>
                                        </p:attrNameLst>
                                      </p:cBhvr>
                                      <p:tavLst>
                                        <p:tav tm="0">
                                          <p:val>
                                            <p:strVal val="ppt_y"/>
                                          </p:val>
                                        </p:tav>
                                        <p:tav tm="100000">
                                          <p:val>
                                            <p:strVal val="ppt_y"/>
                                          </p:val>
                                        </p:tav>
                                      </p:tavLst>
                                    </p:anim>
                                    <p:set>
                                      <p:cBhvr>
                                        <p:cTn id="42" dur="1" fill="hold">
                                          <p:stCondLst>
                                            <p:cond delay="499"/>
                                          </p:stCondLst>
                                        </p:cTn>
                                        <p:tgtEl>
                                          <p:spTgt spid="7">
                                            <p:txEl>
                                              <p:pRg st="0" end="0"/>
                                            </p:txEl>
                                          </p:spTgt>
                                        </p:tgtEl>
                                        <p:attrNameLst>
                                          <p:attrName>style.visibility</p:attrName>
                                        </p:attrNameLst>
                                      </p:cBhvr>
                                      <p:to>
                                        <p:strVal val="hidden"/>
                                      </p:to>
                                    </p:set>
                                  </p:childTnLst>
                                </p:cTn>
                              </p:par>
                              <p:par>
                                <p:cTn id="43" presetID="2" presetClass="exit" presetSubtype="8" fill="hold" nodeType="withEffect">
                                  <p:stCondLst>
                                    <p:cond delay="0"/>
                                  </p:stCondLst>
                                  <p:childTnLst>
                                    <p:anim calcmode="lin" valueType="num">
                                      <p:cBhvr additive="base">
                                        <p:cTn id="44" dur="500"/>
                                        <p:tgtEl>
                                          <p:spTgt spid="7">
                                            <p:txEl>
                                              <p:pRg st="1" end="1"/>
                                            </p:txEl>
                                          </p:spTgt>
                                        </p:tgtEl>
                                        <p:attrNameLst>
                                          <p:attrName>ppt_x</p:attrName>
                                        </p:attrNameLst>
                                      </p:cBhvr>
                                      <p:tavLst>
                                        <p:tav tm="0">
                                          <p:val>
                                            <p:strVal val="ppt_x"/>
                                          </p:val>
                                        </p:tav>
                                        <p:tav tm="100000">
                                          <p:val>
                                            <p:strVal val="0-ppt_w/2"/>
                                          </p:val>
                                        </p:tav>
                                      </p:tavLst>
                                    </p:anim>
                                    <p:anim calcmode="lin" valueType="num">
                                      <p:cBhvr additive="base">
                                        <p:cTn id="45" dur="500"/>
                                        <p:tgtEl>
                                          <p:spTgt spid="7">
                                            <p:txEl>
                                              <p:pRg st="1" end="1"/>
                                            </p:txEl>
                                          </p:spTgt>
                                        </p:tgtEl>
                                        <p:attrNameLst>
                                          <p:attrName>ppt_y</p:attrName>
                                        </p:attrNameLst>
                                      </p:cBhvr>
                                      <p:tavLst>
                                        <p:tav tm="0">
                                          <p:val>
                                            <p:strVal val="ppt_y"/>
                                          </p:val>
                                        </p:tav>
                                        <p:tav tm="100000">
                                          <p:val>
                                            <p:strVal val="ppt_y"/>
                                          </p:val>
                                        </p:tav>
                                      </p:tavLst>
                                    </p:anim>
                                    <p:set>
                                      <p:cBhvr>
                                        <p:cTn id="46" dur="1" fill="hold">
                                          <p:stCondLst>
                                            <p:cond delay="499"/>
                                          </p:stCondLst>
                                        </p:cTn>
                                        <p:tgtEl>
                                          <p:spTgt spid="7">
                                            <p:txEl>
                                              <p:pRg st="1" end="1"/>
                                            </p:txEl>
                                          </p:spTgt>
                                        </p:tgtEl>
                                        <p:attrNameLst>
                                          <p:attrName>style.visibility</p:attrName>
                                        </p:attrNameLst>
                                      </p:cBhvr>
                                      <p:to>
                                        <p:strVal val="hidden"/>
                                      </p:to>
                                    </p:set>
                                  </p:childTnLst>
                                </p:cTn>
                              </p:par>
                              <p:par>
                                <p:cTn id="47" presetID="2" presetClass="exit" presetSubtype="8" fill="hold" nodeType="withEffect">
                                  <p:stCondLst>
                                    <p:cond delay="0"/>
                                  </p:stCondLst>
                                  <p:childTnLst>
                                    <p:anim calcmode="lin" valueType="num">
                                      <p:cBhvr additive="base">
                                        <p:cTn id="48" dur="500"/>
                                        <p:tgtEl>
                                          <p:spTgt spid="7">
                                            <p:txEl>
                                              <p:pRg st="2" end="2"/>
                                            </p:txEl>
                                          </p:spTgt>
                                        </p:tgtEl>
                                        <p:attrNameLst>
                                          <p:attrName>ppt_x</p:attrName>
                                        </p:attrNameLst>
                                      </p:cBhvr>
                                      <p:tavLst>
                                        <p:tav tm="0">
                                          <p:val>
                                            <p:strVal val="ppt_x"/>
                                          </p:val>
                                        </p:tav>
                                        <p:tav tm="100000">
                                          <p:val>
                                            <p:strVal val="0-ppt_w/2"/>
                                          </p:val>
                                        </p:tav>
                                      </p:tavLst>
                                    </p:anim>
                                    <p:anim calcmode="lin" valueType="num">
                                      <p:cBhvr additive="base">
                                        <p:cTn id="49" dur="500"/>
                                        <p:tgtEl>
                                          <p:spTgt spid="7">
                                            <p:txEl>
                                              <p:pRg st="2" end="2"/>
                                            </p:txEl>
                                          </p:spTgt>
                                        </p:tgtEl>
                                        <p:attrNameLst>
                                          <p:attrName>ppt_y</p:attrName>
                                        </p:attrNameLst>
                                      </p:cBhvr>
                                      <p:tavLst>
                                        <p:tav tm="0">
                                          <p:val>
                                            <p:strVal val="ppt_y"/>
                                          </p:val>
                                        </p:tav>
                                        <p:tav tm="100000">
                                          <p:val>
                                            <p:strVal val="ppt_y"/>
                                          </p:val>
                                        </p:tav>
                                      </p:tavLst>
                                    </p:anim>
                                    <p:set>
                                      <p:cBhvr>
                                        <p:cTn id="50" dur="1" fill="hold">
                                          <p:stCondLst>
                                            <p:cond delay="499"/>
                                          </p:stCondLst>
                                        </p:cTn>
                                        <p:tgtEl>
                                          <p:spTgt spid="7">
                                            <p:txEl>
                                              <p:pRg st="2" end="2"/>
                                            </p:txEl>
                                          </p:spTgt>
                                        </p:tgtEl>
                                        <p:attrNameLst>
                                          <p:attrName>style.visibility</p:attrName>
                                        </p:attrNameLst>
                                      </p:cBhvr>
                                      <p:to>
                                        <p:strVal val="hidden"/>
                                      </p:to>
                                    </p:set>
                                  </p:childTnLst>
                                </p:cTn>
                              </p:par>
                              <p:par>
                                <p:cTn id="51" presetID="2" presetClass="exit" presetSubtype="8" fill="hold" nodeType="withEffect">
                                  <p:stCondLst>
                                    <p:cond delay="0"/>
                                  </p:stCondLst>
                                  <p:childTnLst>
                                    <p:anim calcmode="lin" valueType="num">
                                      <p:cBhvr additive="base">
                                        <p:cTn id="52" dur="500"/>
                                        <p:tgtEl>
                                          <p:spTgt spid="7">
                                            <p:txEl>
                                              <p:pRg st="3" end="3"/>
                                            </p:txEl>
                                          </p:spTgt>
                                        </p:tgtEl>
                                        <p:attrNameLst>
                                          <p:attrName>ppt_x</p:attrName>
                                        </p:attrNameLst>
                                      </p:cBhvr>
                                      <p:tavLst>
                                        <p:tav tm="0">
                                          <p:val>
                                            <p:strVal val="ppt_x"/>
                                          </p:val>
                                        </p:tav>
                                        <p:tav tm="100000">
                                          <p:val>
                                            <p:strVal val="0-ppt_w/2"/>
                                          </p:val>
                                        </p:tav>
                                      </p:tavLst>
                                    </p:anim>
                                    <p:anim calcmode="lin" valueType="num">
                                      <p:cBhvr additive="base">
                                        <p:cTn id="53" dur="500"/>
                                        <p:tgtEl>
                                          <p:spTgt spid="7">
                                            <p:txEl>
                                              <p:pRg st="3" end="3"/>
                                            </p:txEl>
                                          </p:spTgt>
                                        </p:tgtEl>
                                        <p:attrNameLst>
                                          <p:attrName>ppt_y</p:attrName>
                                        </p:attrNameLst>
                                      </p:cBhvr>
                                      <p:tavLst>
                                        <p:tav tm="0">
                                          <p:val>
                                            <p:strVal val="ppt_y"/>
                                          </p:val>
                                        </p:tav>
                                        <p:tav tm="100000">
                                          <p:val>
                                            <p:strVal val="ppt_y"/>
                                          </p:val>
                                        </p:tav>
                                      </p:tavLst>
                                    </p:anim>
                                    <p:set>
                                      <p:cBhvr>
                                        <p:cTn id="54" dur="1" fill="hold">
                                          <p:stCondLst>
                                            <p:cond delay="499"/>
                                          </p:stCondLst>
                                        </p:cTn>
                                        <p:tgtEl>
                                          <p:spTgt spid="7">
                                            <p:txEl>
                                              <p:pRg st="3" end="3"/>
                                            </p:txEl>
                                          </p:spTgt>
                                        </p:tgtEl>
                                        <p:attrNameLst>
                                          <p:attrName>style.visibility</p:attrName>
                                        </p:attrNameLst>
                                      </p:cBhvr>
                                      <p:to>
                                        <p:strVal val="hidden"/>
                                      </p:to>
                                    </p:set>
                                  </p:childTnLst>
                                </p:cTn>
                              </p:par>
                              <p:par>
                                <p:cTn id="55" presetID="2" presetClass="entr" presetSubtype="2" fill="hold" grpId="0" nodeType="withEffect">
                                  <p:stCondLst>
                                    <p:cond delay="0"/>
                                  </p:stCondLst>
                                  <p:childTnLst>
                                    <p:set>
                                      <p:cBhvr>
                                        <p:cTn id="56" dur="1" fill="hold">
                                          <p:stCondLst>
                                            <p:cond delay="0"/>
                                          </p:stCondLst>
                                        </p:cTn>
                                        <p:tgtEl>
                                          <p:spTgt spid="8">
                                            <p:txEl>
                                              <p:pRg st="0" end="0"/>
                                            </p:txEl>
                                          </p:spTgt>
                                        </p:tgtEl>
                                        <p:attrNameLst>
                                          <p:attrName>style.visibility</p:attrName>
                                        </p:attrNameLst>
                                      </p:cBhvr>
                                      <p:to>
                                        <p:strVal val="visible"/>
                                      </p:to>
                                    </p:set>
                                    <p:anim calcmode="lin" valueType="num">
                                      <p:cBhvr additive="base">
                                        <p:cTn id="57"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58" dur="500" fill="hold"/>
                                        <p:tgtEl>
                                          <p:spTgt spid="8">
                                            <p:txEl>
                                              <p:pRg st="0" end="0"/>
                                            </p:txEl>
                                          </p:spTgt>
                                        </p:tgtEl>
                                        <p:attrNameLst>
                                          <p:attrName>ppt_y</p:attrName>
                                        </p:attrNameLst>
                                      </p:cBhvr>
                                      <p:tavLst>
                                        <p:tav tm="0">
                                          <p:val>
                                            <p:strVal val="#ppt_y"/>
                                          </p:val>
                                        </p:tav>
                                        <p:tav tm="100000">
                                          <p:val>
                                            <p:strVal val="#ppt_y"/>
                                          </p:val>
                                        </p:tav>
                                      </p:tavLst>
                                    </p:anim>
                                  </p:childTnLst>
                                </p:cTn>
                              </p:par>
                              <p:par>
                                <p:cTn id="59" presetID="2" presetClass="entr" presetSubtype="2" fill="hold" grpId="0" nodeType="withEffect">
                                  <p:stCondLst>
                                    <p:cond delay="0"/>
                                  </p:stCondLst>
                                  <p:childTnLst>
                                    <p:set>
                                      <p:cBhvr>
                                        <p:cTn id="60" dur="1" fill="hold">
                                          <p:stCondLst>
                                            <p:cond delay="0"/>
                                          </p:stCondLst>
                                        </p:cTn>
                                        <p:tgtEl>
                                          <p:spTgt spid="8">
                                            <p:txEl>
                                              <p:pRg st="1" end="1"/>
                                            </p:txEl>
                                          </p:spTgt>
                                        </p:tgtEl>
                                        <p:attrNameLst>
                                          <p:attrName>style.visibility</p:attrName>
                                        </p:attrNameLst>
                                      </p:cBhvr>
                                      <p:to>
                                        <p:strVal val="visible"/>
                                      </p:to>
                                    </p:set>
                                    <p:anim calcmode="lin" valueType="num">
                                      <p:cBhvr additive="base">
                                        <p:cTn id="61" dur="500" fill="hold"/>
                                        <p:tgtEl>
                                          <p:spTgt spid="8">
                                            <p:txEl>
                                              <p:pRg st="1" end="1"/>
                                            </p:txEl>
                                          </p:spTgt>
                                        </p:tgtEl>
                                        <p:attrNameLst>
                                          <p:attrName>ppt_x</p:attrName>
                                        </p:attrNameLst>
                                      </p:cBhvr>
                                      <p:tavLst>
                                        <p:tav tm="0">
                                          <p:val>
                                            <p:strVal val="1+#ppt_w/2"/>
                                          </p:val>
                                        </p:tav>
                                        <p:tav tm="100000">
                                          <p:val>
                                            <p:strVal val="#ppt_x"/>
                                          </p:val>
                                        </p:tav>
                                      </p:tavLst>
                                    </p:anim>
                                    <p:anim calcmode="lin" valueType="num">
                                      <p:cBhvr additive="base">
                                        <p:cTn id="62" dur="500" fill="hold"/>
                                        <p:tgtEl>
                                          <p:spTgt spid="8">
                                            <p:txEl>
                                              <p:pRg st="1" end="1"/>
                                            </p:txEl>
                                          </p:spTgt>
                                        </p:tgtEl>
                                        <p:attrNameLst>
                                          <p:attrName>ppt_y</p:attrName>
                                        </p:attrNameLst>
                                      </p:cBhvr>
                                      <p:tavLst>
                                        <p:tav tm="0">
                                          <p:val>
                                            <p:strVal val="#ppt_y"/>
                                          </p:val>
                                        </p:tav>
                                        <p:tav tm="100000">
                                          <p:val>
                                            <p:strVal val="#ppt_y"/>
                                          </p:val>
                                        </p:tav>
                                      </p:tavLst>
                                    </p:anim>
                                  </p:childTnLst>
                                </p:cTn>
                              </p:par>
                              <p:par>
                                <p:cTn id="63" presetID="2" presetClass="entr" presetSubtype="2" fill="hold" grpId="0" nodeType="withEffect">
                                  <p:stCondLst>
                                    <p:cond delay="0"/>
                                  </p:stCondLst>
                                  <p:childTnLst>
                                    <p:set>
                                      <p:cBhvr>
                                        <p:cTn id="64" dur="1" fill="hold">
                                          <p:stCondLst>
                                            <p:cond delay="0"/>
                                          </p:stCondLst>
                                        </p:cTn>
                                        <p:tgtEl>
                                          <p:spTgt spid="8">
                                            <p:txEl>
                                              <p:pRg st="2" end="2"/>
                                            </p:txEl>
                                          </p:spTgt>
                                        </p:tgtEl>
                                        <p:attrNameLst>
                                          <p:attrName>style.visibility</p:attrName>
                                        </p:attrNameLst>
                                      </p:cBhvr>
                                      <p:to>
                                        <p:strVal val="visible"/>
                                      </p:to>
                                    </p:set>
                                    <p:anim calcmode="lin" valueType="num">
                                      <p:cBhvr additive="base">
                                        <p:cTn id="65" dur="500" fill="hold"/>
                                        <p:tgtEl>
                                          <p:spTgt spid="8">
                                            <p:txEl>
                                              <p:pRg st="2" end="2"/>
                                            </p:txEl>
                                          </p:spTgt>
                                        </p:tgtEl>
                                        <p:attrNameLst>
                                          <p:attrName>ppt_x</p:attrName>
                                        </p:attrNameLst>
                                      </p:cBhvr>
                                      <p:tavLst>
                                        <p:tav tm="0">
                                          <p:val>
                                            <p:strVal val="1+#ppt_w/2"/>
                                          </p:val>
                                        </p:tav>
                                        <p:tav tm="100000">
                                          <p:val>
                                            <p:strVal val="#ppt_x"/>
                                          </p:val>
                                        </p:tav>
                                      </p:tavLst>
                                    </p:anim>
                                    <p:anim calcmode="lin" valueType="num">
                                      <p:cBhvr additive="base">
                                        <p:cTn id="66" dur="500" fill="hold"/>
                                        <p:tgtEl>
                                          <p:spTgt spid="8">
                                            <p:txEl>
                                              <p:pRg st="2" end="2"/>
                                            </p:txEl>
                                          </p:spTgt>
                                        </p:tgtEl>
                                        <p:attrNameLst>
                                          <p:attrName>ppt_y</p:attrName>
                                        </p:attrNameLst>
                                      </p:cBhvr>
                                      <p:tavLst>
                                        <p:tav tm="0">
                                          <p:val>
                                            <p:strVal val="#ppt_y"/>
                                          </p:val>
                                        </p:tav>
                                        <p:tav tm="100000">
                                          <p:val>
                                            <p:strVal val="#ppt_y"/>
                                          </p:val>
                                        </p:tav>
                                      </p:tavLst>
                                    </p:anim>
                                  </p:childTnLst>
                                </p:cTn>
                              </p:par>
                              <p:par>
                                <p:cTn id="67" presetID="2" presetClass="entr" presetSubtype="2" fill="hold" grpId="0" nodeType="withEffect">
                                  <p:stCondLst>
                                    <p:cond delay="0"/>
                                  </p:stCondLst>
                                  <p:childTnLst>
                                    <p:set>
                                      <p:cBhvr>
                                        <p:cTn id="68" dur="1" fill="hold">
                                          <p:stCondLst>
                                            <p:cond delay="0"/>
                                          </p:stCondLst>
                                        </p:cTn>
                                        <p:tgtEl>
                                          <p:spTgt spid="8">
                                            <p:txEl>
                                              <p:pRg st="3" end="3"/>
                                            </p:txEl>
                                          </p:spTgt>
                                        </p:tgtEl>
                                        <p:attrNameLst>
                                          <p:attrName>style.visibility</p:attrName>
                                        </p:attrNameLst>
                                      </p:cBhvr>
                                      <p:to>
                                        <p:strVal val="visible"/>
                                      </p:to>
                                    </p:set>
                                    <p:anim calcmode="lin" valueType="num">
                                      <p:cBhvr additive="base">
                                        <p:cTn id="69" dur="500" fill="hold"/>
                                        <p:tgtEl>
                                          <p:spTgt spid="8">
                                            <p:txEl>
                                              <p:pRg st="3" end="3"/>
                                            </p:txEl>
                                          </p:spTgt>
                                        </p:tgtEl>
                                        <p:attrNameLst>
                                          <p:attrName>ppt_x</p:attrName>
                                        </p:attrNameLst>
                                      </p:cBhvr>
                                      <p:tavLst>
                                        <p:tav tm="0">
                                          <p:val>
                                            <p:strVal val="1+#ppt_w/2"/>
                                          </p:val>
                                        </p:tav>
                                        <p:tav tm="100000">
                                          <p:val>
                                            <p:strVal val="#ppt_x"/>
                                          </p:val>
                                        </p:tav>
                                      </p:tavLst>
                                    </p:anim>
                                    <p:anim calcmode="lin" valueType="num">
                                      <p:cBhvr additive="base">
                                        <p:cTn id="70" dur="500" fill="hold"/>
                                        <p:tgtEl>
                                          <p:spTgt spid="8">
                                            <p:txEl>
                                              <p:pRg st="3" end="3"/>
                                            </p:txEl>
                                          </p:spTgt>
                                        </p:tgtEl>
                                        <p:attrNameLst>
                                          <p:attrName>ppt_y</p:attrName>
                                        </p:attrNameLst>
                                      </p:cBhvr>
                                      <p:tavLst>
                                        <p:tav tm="0">
                                          <p:val>
                                            <p:strVal val="#ppt_y"/>
                                          </p:val>
                                        </p:tav>
                                        <p:tav tm="100000">
                                          <p:val>
                                            <p:strVal val="#ppt_y"/>
                                          </p:val>
                                        </p:tav>
                                      </p:tavLst>
                                    </p:anim>
                                  </p:childTnLst>
                                </p:cTn>
                              </p:par>
                              <p:par>
                                <p:cTn id="71" presetID="2" presetClass="entr" presetSubtype="2" fill="hold" grpId="0" nodeType="withEffect">
                                  <p:stCondLst>
                                    <p:cond delay="0"/>
                                  </p:stCondLst>
                                  <p:childTnLst>
                                    <p:set>
                                      <p:cBhvr>
                                        <p:cTn id="72" dur="1" fill="hold">
                                          <p:stCondLst>
                                            <p:cond delay="0"/>
                                          </p:stCondLst>
                                        </p:cTn>
                                        <p:tgtEl>
                                          <p:spTgt spid="8">
                                            <p:txEl>
                                              <p:pRg st="4" end="4"/>
                                            </p:txEl>
                                          </p:spTgt>
                                        </p:tgtEl>
                                        <p:attrNameLst>
                                          <p:attrName>style.visibility</p:attrName>
                                        </p:attrNameLst>
                                      </p:cBhvr>
                                      <p:to>
                                        <p:strVal val="visible"/>
                                      </p:to>
                                    </p:set>
                                    <p:anim calcmode="lin" valueType="num">
                                      <p:cBhvr additive="base">
                                        <p:cTn id="73" dur="500" fill="hold"/>
                                        <p:tgtEl>
                                          <p:spTgt spid="8">
                                            <p:txEl>
                                              <p:pRg st="4" end="4"/>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8">
                                            <p:txEl>
                                              <p:pRg st="4" end="4"/>
                                            </p:txEl>
                                          </p:spTgt>
                                        </p:tgtEl>
                                        <p:attrNameLst>
                                          <p:attrName>ppt_y</p:attrName>
                                        </p:attrNameLst>
                                      </p:cBhvr>
                                      <p:tavLst>
                                        <p:tav tm="0">
                                          <p:val>
                                            <p:strVal val="#ppt_y"/>
                                          </p:val>
                                        </p:tav>
                                        <p:tav tm="100000">
                                          <p:val>
                                            <p:strVal val="#ppt_y"/>
                                          </p:val>
                                        </p:tav>
                                      </p:tavLst>
                                    </p:anim>
                                  </p:childTnLst>
                                </p:cTn>
                              </p:par>
                              <p:par>
                                <p:cTn id="75" presetID="2" presetClass="entr" presetSubtype="2" fill="hold" grpId="0" nodeType="withEffect">
                                  <p:stCondLst>
                                    <p:cond delay="0"/>
                                  </p:stCondLst>
                                  <p:childTnLst>
                                    <p:set>
                                      <p:cBhvr>
                                        <p:cTn id="76" dur="1" fill="hold">
                                          <p:stCondLst>
                                            <p:cond delay="0"/>
                                          </p:stCondLst>
                                        </p:cTn>
                                        <p:tgtEl>
                                          <p:spTgt spid="8">
                                            <p:txEl>
                                              <p:pRg st="5" end="5"/>
                                            </p:txEl>
                                          </p:spTgt>
                                        </p:tgtEl>
                                        <p:attrNameLst>
                                          <p:attrName>style.visibility</p:attrName>
                                        </p:attrNameLst>
                                      </p:cBhvr>
                                      <p:to>
                                        <p:strVal val="visible"/>
                                      </p:to>
                                    </p:set>
                                    <p:anim calcmode="lin" valueType="num">
                                      <p:cBhvr additive="base">
                                        <p:cTn id="77" dur="500" fill="hold"/>
                                        <p:tgtEl>
                                          <p:spTgt spid="8">
                                            <p:txEl>
                                              <p:pRg st="5" end="5"/>
                                            </p:txEl>
                                          </p:spTgt>
                                        </p:tgtEl>
                                        <p:attrNameLst>
                                          <p:attrName>ppt_x</p:attrName>
                                        </p:attrNameLst>
                                      </p:cBhvr>
                                      <p:tavLst>
                                        <p:tav tm="0">
                                          <p:val>
                                            <p:strVal val="1+#ppt_w/2"/>
                                          </p:val>
                                        </p:tav>
                                        <p:tav tm="100000">
                                          <p:val>
                                            <p:strVal val="#ppt_x"/>
                                          </p:val>
                                        </p:tav>
                                      </p:tavLst>
                                    </p:anim>
                                    <p:anim calcmode="lin" valueType="num">
                                      <p:cBhvr additive="base">
                                        <p:cTn id="78" dur="500" fill="hold"/>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Paint mixing is a good metaphor –</a:t>
            </a:r>
            <a:br>
              <a:rPr lang="en-US" dirty="0" smtClean="0"/>
            </a:br>
            <a:r>
              <a:rPr lang="en-US" dirty="0" smtClean="0"/>
              <a:t>you cannot </a:t>
            </a:r>
            <a:r>
              <a:rPr lang="en-US" dirty="0" err="1" smtClean="0"/>
              <a:t>unmix</a:t>
            </a:r>
            <a:r>
              <a:rPr lang="en-US" dirty="0" smtClean="0"/>
              <a:t> paint</a:t>
            </a:r>
            <a:endParaRPr lang="en-US" dirty="0"/>
          </a:p>
        </p:txBody>
      </p:sp>
      <p:sp>
        <p:nvSpPr>
          <p:cNvPr id="3" name="Content Placeholder 2"/>
          <p:cNvSpPr>
            <a:spLocks noGrp="1"/>
          </p:cNvSpPr>
          <p:nvPr>
            <p:ph idx="1"/>
          </p:nvPr>
        </p:nvSpPr>
        <p:spPr>
          <a:xfrm>
            <a:off x="990600" y="1600200"/>
            <a:ext cx="7696200" cy="4525963"/>
          </a:xfrm>
        </p:spPr>
        <p:txBody>
          <a:bodyPr/>
          <a:lstStyle/>
          <a:p>
            <a:pPr marL="0" indent="0">
              <a:buNone/>
            </a:pPr>
            <a:r>
              <a:rPr lang="en-US" dirty="0" smtClean="0"/>
              <a:t>My color           Your color               Public color</a:t>
            </a:r>
            <a:endParaRPr lang="en-US"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638" y="2190750"/>
            <a:ext cx="8086725" cy="2476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994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a:bodyPr>
          <a:lstStyle/>
          <a:p>
            <a:r>
              <a:rPr lang="en-US" dirty="0" smtClean="0"/>
              <a:t>Mix with the public color </a:t>
            </a:r>
            <a:br>
              <a:rPr lang="en-US" dirty="0" smtClean="0"/>
            </a:br>
            <a:r>
              <a:rPr lang="en-US" dirty="0" smtClean="0"/>
              <a:t>in our own secret lab (computer)</a:t>
            </a:r>
            <a:endParaRPr lang="en-US" dirty="0"/>
          </a:p>
        </p:txBody>
      </p:sp>
      <p:sp>
        <p:nvSpPr>
          <p:cNvPr id="3" name="Content Placeholder 2"/>
          <p:cNvSpPr>
            <a:spLocks noGrp="1"/>
          </p:cNvSpPr>
          <p:nvPr>
            <p:ph idx="1"/>
          </p:nvPr>
        </p:nvSpPr>
        <p:spPr>
          <a:xfrm>
            <a:off x="457200" y="2209800"/>
            <a:ext cx="8229600" cy="3916363"/>
          </a:xfrm>
        </p:spPr>
        <p:txBody>
          <a:bodyPr/>
          <a:lstStyle/>
          <a:p>
            <a:pPr marL="0" indent="0">
              <a:buNone/>
            </a:pPr>
            <a:r>
              <a:rPr lang="en-US" dirty="0" smtClean="0"/>
              <a:t>         Mine plus public               Yours plus public</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9536" y="2971800"/>
            <a:ext cx="7886700" cy="236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03551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smtClean="0"/>
              <a:t>Make just the mixes </a:t>
            </a:r>
            <a:br>
              <a:rPr lang="en-US" dirty="0" smtClean="0"/>
            </a:br>
            <a:r>
              <a:rPr lang="en-US" dirty="0" smtClean="0"/>
              <a:t>available over the Internet</a:t>
            </a:r>
            <a:endParaRPr lang="en-US" dirty="0"/>
          </a:p>
        </p:txBody>
      </p:sp>
      <p:sp>
        <p:nvSpPr>
          <p:cNvPr id="4" name="TextBox 3"/>
          <p:cNvSpPr txBox="1"/>
          <p:nvPr/>
        </p:nvSpPr>
        <p:spPr>
          <a:xfrm>
            <a:off x="1295400" y="1905000"/>
            <a:ext cx="7010400" cy="584775"/>
          </a:xfrm>
          <a:prstGeom prst="rect">
            <a:avLst/>
          </a:prstGeom>
          <a:noFill/>
        </p:spPr>
        <p:txBody>
          <a:bodyPr wrap="square" rtlCol="0">
            <a:spAutoFit/>
          </a:bodyPr>
          <a:lstStyle/>
          <a:p>
            <a:r>
              <a:rPr lang="en-US" sz="3200" dirty="0" smtClean="0"/>
              <a:t>Public         Mine + public   Yours + public</a:t>
            </a:r>
            <a:endParaRPr lang="en-US" sz="3200" dirty="0"/>
          </a:p>
        </p:txBody>
      </p:sp>
      <p:pic>
        <p:nvPicPr>
          <p:cNvPr id="5123" name="Picture 3"/>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3400" y="2602468"/>
            <a:ext cx="7177135" cy="31503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838200" y="5943600"/>
            <a:ext cx="7162800" cy="584775"/>
          </a:xfrm>
          <a:prstGeom prst="rect">
            <a:avLst/>
          </a:prstGeom>
          <a:noFill/>
        </p:spPr>
        <p:txBody>
          <a:bodyPr wrap="square" rtlCol="0">
            <a:spAutoFit/>
          </a:bodyPr>
          <a:lstStyle/>
          <a:p>
            <a:r>
              <a:rPr lang="en-US" sz="3200" dirty="0" smtClean="0"/>
              <a:t>Big clue – they all contain the public color</a:t>
            </a:r>
            <a:endParaRPr lang="en-US" sz="3200" dirty="0"/>
          </a:p>
        </p:txBody>
      </p:sp>
    </p:spTree>
    <p:extLst>
      <p:ext uri="{BB962C8B-B14F-4D97-AF65-F5344CB8AC3E}">
        <p14:creationId xmlns:p14="http://schemas.microsoft.com/office/powerpoint/2010/main" val="9546401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 take your mix, you take mine</a:t>
            </a:r>
            <a:br>
              <a:rPr lang="en-US" dirty="0" smtClean="0"/>
            </a:br>
            <a:r>
              <a:rPr lang="en-US" dirty="0" smtClean="0"/>
              <a:t>and we add to our own secret color</a:t>
            </a:r>
            <a:endParaRPr lang="en-US" dirty="0"/>
          </a:p>
        </p:txBody>
      </p:sp>
      <p:pic>
        <p:nvPicPr>
          <p:cNvPr id="6148" name="Picture 4"/>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33400" y="1600200"/>
            <a:ext cx="3447510"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4648200" y="1828800"/>
            <a:ext cx="3581400" cy="1077218"/>
          </a:xfrm>
          <a:prstGeom prst="rect">
            <a:avLst/>
          </a:prstGeom>
          <a:noFill/>
        </p:spPr>
        <p:txBody>
          <a:bodyPr wrap="square" rtlCol="0">
            <a:spAutoFit/>
          </a:bodyPr>
          <a:lstStyle/>
          <a:p>
            <a:r>
              <a:rPr lang="en-US" sz="3200" dirty="0" smtClean="0"/>
              <a:t>Your mix plus my secret color</a:t>
            </a:r>
            <a:endParaRPr lang="en-US" sz="3200" dirty="0"/>
          </a:p>
        </p:txBody>
      </p:sp>
      <p:sp>
        <p:nvSpPr>
          <p:cNvPr id="9" name="TextBox 8"/>
          <p:cNvSpPr txBox="1"/>
          <p:nvPr/>
        </p:nvSpPr>
        <p:spPr>
          <a:xfrm>
            <a:off x="4789714" y="4572000"/>
            <a:ext cx="3581400" cy="1077218"/>
          </a:xfrm>
          <a:prstGeom prst="rect">
            <a:avLst/>
          </a:prstGeom>
          <a:noFill/>
        </p:spPr>
        <p:txBody>
          <a:bodyPr wrap="square" rtlCol="0">
            <a:spAutoFit/>
          </a:bodyPr>
          <a:lstStyle/>
          <a:p>
            <a:r>
              <a:rPr lang="en-US" sz="3200" dirty="0" smtClean="0"/>
              <a:t>My mix plus your secret color</a:t>
            </a:r>
            <a:endParaRPr lang="en-US" sz="3200" dirty="0"/>
          </a:p>
        </p:txBody>
      </p:sp>
    </p:spTree>
    <p:extLst>
      <p:ext uri="{BB962C8B-B14F-4D97-AF65-F5344CB8AC3E}">
        <p14:creationId xmlns:p14="http://schemas.microsoft.com/office/powerpoint/2010/main" val="12225439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1585</Words>
  <Application>Microsoft Office PowerPoint</Application>
  <PresentationFormat>On-screen Show (4:3)</PresentationFormat>
  <Paragraphs>103</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Secrets of Internet Secrecy</vt:lpstr>
      <vt:lpstr>Everything is numbers</vt:lpstr>
      <vt:lpstr>The “key” ingredient is the shared key</vt:lpstr>
      <vt:lpstr>Public key cryptography basics</vt:lpstr>
      <vt:lpstr>We need to combine the public number with a private number in an Irreversible process</vt:lpstr>
      <vt:lpstr>Paint mixing is a good metaphor – you cannot unmix paint</vt:lpstr>
      <vt:lpstr>Mix with the public color  in our own secret lab (computer)</vt:lpstr>
      <vt:lpstr>Make just the mixes  available over the Internet</vt:lpstr>
      <vt:lpstr>I take your mix, you take mine and we add to our own secret color</vt:lpstr>
      <vt:lpstr>And we get the same thing!</vt:lpstr>
      <vt:lpstr>Which nobody else can get because they don’t have our pure colors</vt:lpstr>
      <vt:lpstr>Think 38-digit numbers instead of colors, and we have created</vt:lpstr>
      <vt:lpstr>Public Key Cryptography</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Secrets of Internet Secrecy</dc:title>
  <dc:creator>Graham Seibert</dc:creator>
  <cp:lastModifiedBy>Graham Seibert</cp:lastModifiedBy>
  <cp:revision>28</cp:revision>
  <dcterms:created xsi:type="dcterms:W3CDTF">2015-12-01T13:52:35Z</dcterms:created>
  <dcterms:modified xsi:type="dcterms:W3CDTF">2015-12-02T10:28:33Z</dcterms:modified>
</cp:coreProperties>
</file>