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c200" ContentType="image/g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58" r:id="rId5"/>
    <p:sldId id="259" r:id="rId6"/>
    <p:sldId id="265" r:id="rId7"/>
    <p:sldId id="264" r:id="rId8"/>
    <p:sldId id="263" r:id="rId9"/>
    <p:sldId id="272" r:id="rId10"/>
    <p:sldId id="270" r:id="rId11"/>
    <p:sldId id="271" r:id="rId12"/>
    <p:sldId id="274" r:id="rId13"/>
    <p:sldId id="260" r:id="rId14"/>
    <p:sldId id="275" r:id="rId15"/>
    <p:sldId id="273" r:id="rId16"/>
    <p:sldId id="266" r:id="rId17"/>
    <p:sldId id="267" r:id="rId18"/>
    <p:sldId id="268" r:id="rId19"/>
    <p:sldId id="269" r:id="rId20"/>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2" autoAdjust="0"/>
    <p:restoredTop sz="94660"/>
  </p:normalViewPr>
  <p:slideViewPr>
    <p:cSldViewPr>
      <p:cViewPr varScale="1">
        <p:scale>
          <a:sx n="41" d="100"/>
          <a:sy n="41" d="100"/>
        </p:scale>
        <p:origin x="-114" y="-27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2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32C0B5C-6BE8-4CCA-BD91-6F3C47B3ABB4}" type="datetimeFigureOut">
              <a:rPr lang="en-US" smtClean="0"/>
              <a:t>3/21/2017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293EB82-C1FC-43C6-8C98-D4A0FD77D55F}" type="slidenum">
              <a:rPr lang="en-US" smtClean="0"/>
              <a:t>‹#›</a:t>
            </a:fld>
            <a:endParaRPr lang="en-US"/>
          </a:p>
        </p:txBody>
      </p:sp>
    </p:spTree>
    <p:extLst>
      <p:ext uri="{BB962C8B-B14F-4D97-AF65-F5344CB8AC3E}">
        <p14:creationId xmlns:p14="http://schemas.microsoft.com/office/powerpoint/2010/main" val="119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 am a skeptic.  As the alarm about global warming became stronger, and the proposals to control it more invasive, I decided to study the issue.  I have a strong background in computers, statistics and science.  It seemed that the strongest  advocates of global warming were the ones who benefitted from it.  They have highly paid jobs and investments.  They have fervent believers, like a religious cult – groupies who cannot whatsoever explain the science behind the threats they find so fearful.   </a:t>
            </a:r>
            <a:br>
              <a:rPr lang="en-US" dirty="0"/>
            </a:br>
            <a:r>
              <a:rPr lang="en-US" dirty="0"/>
              <a:t/>
            </a:r>
            <a:br>
              <a:rPr lang="en-US" dirty="0"/>
            </a:br>
            <a:r>
              <a:rPr lang="en-US" dirty="0"/>
              <a:t>Being skeptics brings us no benefits.  We get attacked, ridiculed and fired for giving our opinions.  Nonetheless, many brave climate scientists have changed their minds and written books about why the fear is overblown.  I have read the books.  They are credible.</a:t>
            </a:r>
            <a:br>
              <a:rPr lang="en-US" dirty="0"/>
            </a:br>
            <a:r>
              <a:rPr lang="en-US" dirty="0"/>
              <a:t/>
            </a:r>
            <a:br>
              <a:rPr lang="en-US" dirty="0"/>
            </a:br>
            <a:r>
              <a:rPr lang="en-US" dirty="0"/>
              <a:t>There is nothing in it for me being a skeptic except making a better world for my grandchildren.  I don't want the planet to be destroyed.  I also do not want to see my </a:t>
            </a:r>
            <a:r>
              <a:rPr lang="en-US" dirty="0" err="1"/>
              <a:t>grandchildrens</a:t>
            </a:r>
            <a:r>
              <a:rPr lang="en-US"/>
              <a:t>' lives controlled by totalitarians.  </a:t>
            </a:r>
          </a:p>
        </p:txBody>
      </p:sp>
      <p:sp>
        <p:nvSpPr>
          <p:cNvPr id="4" name="Slide Number Placeholder 3"/>
          <p:cNvSpPr>
            <a:spLocks noGrp="1"/>
          </p:cNvSpPr>
          <p:nvPr>
            <p:ph type="sldNum" sz="quarter" idx="10"/>
          </p:nvPr>
        </p:nvSpPr>
        <p:spPr/>
        <p:txBody>
          <a:bodyPr/>
          <a:lstStyle/>
          <a:p>
            <a:fld id="{2293EB82-C1FC-43C6-8C98-D4A0FD77D55F}" type="slidenum">
              <a:rPr lang="en-US" smtClean="0"/>
              <a:t>1</a:t>
            </a:fld>
            <a:endParaRPr lang="en-US"/>
          </a:p>
        </p:txBody>
      </p:sp>
    </p:spTree>
    <p:extLst>
      <p:ext uri="{BB962C8B-B14F-4D97-AF65-F5344CB8AC3E}">
        <p14:creationId xmlns:p14="http://schemas.microsoft.com/office/powerpoint/2010/main" val="16542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10</a:t>
            </a:fld>
            <a:endParaRPr lang="en-US"/>
          </a:p>
        </p:txBody>
      </p:sp>
    </p:spTree>
    <p:extLst>
      <p:ext uri="{BB962C8B-B14F-4D97-AF65-F5344CB8AC3E}">
        <p14:creationId xmlns:p14="http://schemas.microsoft.com/office/powerpoint/2010/main" val="160534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11</a:t>
            </a:fld>
            <a:endParaRPr lang="en-US"/>
          </a:p>
        </p:txBody>
      </p:sp>
    </p:spTree>
    <p:extLst>
      <p:ext uri="{BB962C8B-B14F-4D97-AF65-F5344CB8AC3E}">
        <p14:creationId xmlns:p14="http://schemas.microsoft.com/office/powerpoint/2010/main" val="404318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12</a:t>
            </a:fld>
            <a:endParaRPr lang="en-US"/>
          </a:p>
        </p:txBody>
      </p:sp>
    </p:spTree>
    <p:extLst>
      <p:ext uri="{BB962C8B-B14F-4D97-AF65-F5344CB8AC3E}">
        <p14:creationId xmlns:p14="http://schemas.microsoft.com/office/powerpoint/2010/main" val="169132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in geological history. </a:t>
            </a:r>
            <a:r>
              <a:rPr lang="en-US" dirty="0" smtClean="0"/>
              <a:t>  When the earth was young, the sun was 30% weaker – but the earth didn’t freeze.  When it was 85% as old as today, the sun had warmed almost to today’s level – but the earth had become a giant snowball!  There are many factors at work.</a:t>
            </a:r>
          </a:p>
          <a:p>
            <a:endParaRPr lang="en-US" dirty="0" smtClean="0"/>
          </a:p>
          <a:p>
            <a:r>
              <a:rPr lang="en-US" dirty="0" smtClean="0"/>
              <a:t>600 </a:t>
            </a:r>
            <a:r>
              <a:rPr lang="en-US" dirty="0"/>
              <a:t>million years ago, in the age of the trilobites, </a:t>
            </a:r>
            <a:r>
              <a:rPr lang="en-US" dirty="0" smtClean="0"/>
              <a:t>before life on dry land, carbon </a:t>
            </a:r>
            <a:r>
              <a:rPr lang="en-US" dirty="0"/>
              <a:t>dioxide was 20 times higher. It was 10 times higher in the age of the dinosaurs. Since man has been on earth it is been </a:t>
            </a:r>
            <a:r>
              <a:rPr lang="en-US" dirty="0" smtClean="0"/>
              <a:t>between 180 and 280 </a:t>
            </a:r>
            <a:r>
              <a:rPr lang="en-US" dirty="0"/>
              <a:t>ppm. However, since the industrial age, it has crept up to 400 ppm and is headed higher</a:t>
            </a:r>
            <a:r>
              <a:rPr lang="en-US" dirty="0" smtClean="0"/>
              <a:t>.</a:t>
            </a:r>
          </a:p>
          <a:p>
            <a:endParaRPr lang="en-US" dirty="0"/>
          </a:p>
          <a:p>
            <a:r>
              <a:rPr lang="en-US" dirty="0" smtClean="0"/>
              <a:t>How they know, and how confident the scientists are, is a fascinating topic.  They measure isotopes, analyze ancient sea beds for glacial activity, measure the  calcium in ancient sea animals and rates of chemical reactions long ago.  </a:t>
            </a:r>
            <a:endParaRPr lang="en-US" dirty="0"/>
          </a:p>
          <a:p>
            <a:r>
              <a:rPr lang="en-US" dirty="0"/>
              <a:t> </a:t>
            </a:r>
          </a:p>
          <a:p>
            <a:r>
              <a:rPr lang="en-US" dirty="0"/>
              <a:t>Temperature over this period has gone up and down, but it seems to be right about where it started. Temperature did go up in the 1980s and 1990s – not as much as the alarmists said – but it did make global warming a serious question. However, since 2000 temperatures have pretty much stayed put, rising only 1/10 of 1° as carbon dioxide has gone up another 8%. There does not seem to be that much correlation between </a:t>
            </a:r>
            <a:r>
              <a:rPr lang="en-US" dirty="0" smtClean="0"/>
              <a:t>atmospheric carbon </a:t>
            </a:r>
            <a:r>
              <a:rPr lang="en-US" dirty="0"/>
              <a:t>dioxide </a:t>
            </a:r>
            <a:r>
              <a:rPr lang="en-US" dirty="0" smtClean="0"/>
              <a:t> alone and </a:t>
            </a:r>
            <a:r>
              <a:rPr lang="en-US" dirty="0"/>
              <a:t>temperature</a:t>
            </a:r>
            <a:r>
              <a:rPr lang="en-US" dirty="0" smtClean="0"/>
              <a:t>.  It makes sense – there is a million times more carbon on earth than the small fraction in the air, biomass and fossil fuels.  Other factors are at play.</a:t>
            </a:r>
            <a:endParaRPr lang="en-US" dirty="0"/>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13</a:t>
            </a:fld>
            <a:endParaRPr lang="en-US"/>
          </a:p>
        </p:txBody>
      </p:sp>
    </p:spTree>
    <p:extLst>
      <p:ext uri="{BB962C8B-B14F-4D97-AF65-F5344CB8AC3E}">
        <p14:creationId xmlns:p14="http://schemas.microsoft.com/office/powerpoint/2010/main" val="118965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14</a:t>
            </a:fld>
            <a:endParaRPr lang="en-US"/>
          </a:p>
        </p:txBody>
      </p:sp>
    </p:spTree>
    <p:extLst>
      <p:ext uri="{BB962C8B-B14F-4D97-AF65-F5344CB8AC3E}">
        <p14:creationId xmlns:p14="http://schemas.microsoft.com/office/powerpoint/2010/main" val="292426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15</a:t>
            </a:fld>
            <a:endParaRPr lang="en-US"/>
          </a:p>
        </p:txBody>
      </p:sp>
    </p:spTree>
    <p:extLst>
      <p:ext uri="{BB962C8B-B14F-4D97-AF65-F5344CB8AC3E}">
        <p14:creationId xmlns:p14="http://schemas.microsoft.com/office/powerpoint/2010/main" val="380871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diplomacy reflects this. Back in 1997, at the Kyoto conference, many countries made a serious attempt to cut carbon emissions. The Europeans Japanese were quite successful. They cut fossil fuel use and increased solar and wind power. The United States and China were not so serious about it.</a:t>
            </a:r>
          </a:p>
          <a:p>
            <a:r>
              <a:rPr lang="en-US" dirty="0"/>
              <a:t> </a:t>
            </a:r>
          </a:p>
          <a:p>
            <a:r>
              <a:rPr lang="en-US" dirty="0"/>
              <a:t>By the time of the Copenhagen conference in 2009 they were not so serious. Climate activists were disappointed that there were no binding agreements.</a:t>
            </a:r>
          </a:p>
          <a:p>
            <a:r>
              <a:rPr lang="en-US" dirty="0"/>
              <a:t> </a:t>
            </a:r>
          </a:p>
          <a:p>
            <a:r>
              <a:rPr lang="en-US" dirty="0" smtClean="0"/>
              <a:t>By the 2015 Paris </a:t>
            </a:r>
            <a:r>
              <a:rPr lang="en-US" dirty="0"/>
              <a:t>conference they set their sights much lower. They were willing to accept national promises to continue to do their best. The only firm commitment was to continue the process – to keep those bureaucratic salaries coming.</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16</a:t>
            </a:fld>
            <a:endParaRPr lang="en-US"/>
          </a:p>
        </p:txBody>
      </p:sp>
    </p:spTree>
    <p:extLst>
      <p:ext uri="{BB962C8B-B14F-4D97-AF65-F5344CB8AC3E}">
        <p14:creationId xmlns:p14="http://schemas.microsoft.com/office/powerpoint/2010/main" val="225166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 about global warming is had several beneficial effects.</a:t>
            </a:r>
          </a:p>
          <a:p>
            <a:r>
              <a:rPr lang="en-US" dirty="0"/>
              <a:t> </a:t>
            </a:r>
          </a:p>
          <a:p>
            <a:r>
              <a:rPr lang="en-US" dirty="0"/>
              <a:t>It has spurred the development of renewable energy such as solar and wind.</a:t>
            </a:r>
          </a:p>
          <a:p>
            <a:r>
              <a:rPr lang="en-US" dirty="0"/>
              <a:t> </a:t>
            </a:r>
          </a:p>
          <a:p>
            <a:r>
              <a:rPr lang="en-US" dirty="0"/>
              <a:t>Brazil and African countries have taken measures to slow deforestation, a good environmental result.</a:t>
            </a:r>
          </a:p>
          <a:p>
            <a:r>
              <a:rPr lang="en-US" dirty="0"/>
              <a:t> </a:t>
            </a:r>
          </a:p>
          <a:p>
            <a:r>
              <a:rPr lang="en-US" dirty="0"/>
              <a:t>World attention focused on the environmental damage that fossil fuels are doing. Extracting oil from tar sands in Canada, and shale in the United States, is environmentally messy. Likewise the process of mountaintop removal in order to mine coal devastates all regions. The world needs alternatives.</a:t>
            </a:r>
          </a:p>
          <a:p>
            <a:r>
              <a:rPr lang="en-US" dirty="0"/>
              <a:t> </a:t>
            </a:r>
          </a:p>
          <a:p>
            <a:r>
              <a:rPr lang="en-US" dirty="0"/>
              <a:t>Lastly, there is a chance that the global warming frenzy did slow global warming. We do not know for sure what would have happened to temperatures if carbon levels had risen more.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17</a:t>
            </a:fld>
            <a:endParaRPr lang="en-US"/>
          </a:p>
        </p:txBody>
      </p:sp>
    </p:spTree>
    <p:extLst>
      <p:ext uri="{BB962C8B-B14F-4D97-AF65-F5344CB8AC3E}">
        <p14:creationId xmlns:p14="http://schemas.microsoft.com/office/powerpoint/2010/main" val="350591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coming up with self-driving cars.  Big impact!  Because most of the weight of a car is protection, in case of accidents,  we can make them lighter.  </a:t>
            </a:r>
            <a:r>
              <a:rPr lang="en-US" dirty="0" err="1"/>
              <a:t>Makethem</a:t>
            </a:r>
            <a:r>
              <a:rPr lang="en-US" dirty="0"/>
              <a:t> have less sex appeal, make them shared use, and make better trucks.</a:t>
            </a:r>
          </a:p>
          <a:p>
            <a:r>
              <a:rPr lang="en-US" dirty="0"/>
              <a:t>Transportation </a:t>
            </a:r>
            <a:r>
              <a:rPr lang="en-US" dirty="0" err="1"/>
              <a:t>acccounts</a:t>
            </a:r>
            <a:r>
              <a:rPr lang="en-US" dirty="0"/>
              <a:t> for 23% of energy use.  That can come down!</a:t>
            </a:r>
          </a:p>
          <a:p>
            <a:r>
              <a:rPr lang="en-US" dirty="0"/>
              <a:t> </a:t>
            </a:r>
          </a:p>
          <a:p>
            <a:r>
              <a:rPr lang="en-US" dirty="0"/>
              <a:t>We have much better light blubs than we did ten years ago.  They are about seven times more efficient.  </a:t>
            </a:r>
          </a:p>
          <a:p>
            <a:r>
              <a:rPr lang="en-US" dirty="0"/>
              <a:t>The insulation in my new house is probably three times more efficient than that in your old apartment.</a:t>
            </a:r>
          </a:p>
          <a:p>
            <a:r>
              <a:rPr lang="en-US" dirty="0"/>
              <a:t>Heating and lighting account for 42% of energy use.</a:t>
            </a:r>
          </a:p>
          <a:p>
            <a:r>
              <a:rPr lang="en-US" dirty="0"/>
              <a:t> </a:t>
            </a:r>
          </a:p>
          <a:p>
            <a:r>
              <a:rPr lang="en-US" dirty="0"/>
              <a:t>Lastly, there is a resurgence of interest in nuclear power, which is environmentally very clean.  </a:t>
            </a:r>
          </a:p>
          <a:p>
            <a:r>
              <a:rPr lang="en-US" dirty="0"/>
              <a:t>There are more </a:t>
            </a:r>
            <a:r>
              <a:rPr lang="en-US" dirty="0" err="1"/>
              <a:t>nucear</a:t>
            </a:r>
            <a:r>
              <a:rPr lang="en-US" dirty="0"/>
              <a:t> power plants on the drawing board than there have been for 25 years</a:t>
            </a:r>
          </a:p>
          <a:p>
            <a:r>
              <a:rPr lang="en-US" dirty="0"/>
              <a:t> </a:t>
            </a:r>
          </a:p>
          <a:p>
            <a:r>
              <a:rPr lang="en-US" dirty="0"/>
              <a:t>So, bottom line, we should cut fossil fuel use for any number of reasons, but</a:t>
            </a:r>
          </a:p>
          <a:p>
            <a:r>
              <a:rPr lang="en-US" dirty="0"/>
              <a:t>We shouldn't panic.  We're not going to drown tomorrow.</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18</a:t>
            </a:fld>
            <a:endParaRPr lang="en-US"/>
          </a:p>
        </p:txBody>
      </p:sp>
    </p:spTree>
    <p:extLst>
      <p:ext uri="{BB962C8B-B14F-4D97-AF65-F5344CB8AC3E}">
        <p14:creationId xmlns:p14="http://schemas.microsoft.com/office/powerpoint/2010/main" val="297203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19</a:t>
            </a:fld>
            <a:endParaRPr lang="en-US"/>
          </a:p>
        </p:txBody>
      </p:sp>
    </p:spTree>
    <p:extLst>
      <p:ext uri="{BB962C8B-B14F-4D97-AF65-F5344CB8AC3E}">
        <p14:creationId xmlns:p14="http://schemas.microsoft.com/office/powerpoint/2010/main" val="258000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It is based on a theory – correct as far as it goes. Sunlight arrives during the day. Since it has a short wavelength, it passes through the Earth's atmosphere without warming it up. It heats the Earth's surface.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2</a:t>
            </a:fld>
            <a:endParaRPr lang="en-US"/>
          </a:p>
        </p:txBody>
      </p:sp>
    </p:spTree>
    <p:extLst>
      <p:ext uri="{BB962C8B-B14F-4D97-AF65-F5344CB8AC3E}">
        <p14:creationId xmlns:p14="http://schemas.microsoft.com/office/powerpoint/2010/main" val="240321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earth re-radiates heat at night. </a:t>
            </a:r>
          </a:p>
          <a:p>
            <a:r>
              <a:rPr lang="en-US" dirty="0"/>
              <a:t>The wavelength is much longer, </a:t>
            </a:r>
          </a:p>
          <a:p>
            <a:r>
              <a:rPr lang="en-US" dirty="0"/>
              <a:t>and carbon dioxide absorbs the heat. </a:t>
            </a:r>
          </a:p>
          <a:p>
            <a:r>
              <a:rPr lang="en-US" dirty="0"/>
              <a:t>Since the amount of carbon dioxide </a:t>
            </a:r>
          </a:p>
          <a:p>
            <a:r>
              <a:rPr lang="en-US" dirty="0"/>
              <a:t>in the air is increasing, more heat is captured. </a:t>
            </a:r>
          </a:p>
          <a:p>
            <a:r>
              <a:rPr lang="en-US" dirty="0"/>
              <a:t>This is the primary theory about global warming</a:t>
            </a:r>
            <a:r>
              <a:rPr lang="en-US" dirty="0" smtClean="0"/>
              <a:t>.  While valid, it downplays other factors.</a:t>
            </a:r>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3</a:t>
            </a:fld>
            <a:endParaRPr lang="en-US"/>
          </a:p>
        </p:txBody>
      </p:sp>
    </p:spTree>
    <p:extLst>
      <p:ext uri="{BB962C8B-B14F-4D97-AF65-F5344CB8AC3E}">
        <p14:creationId xmlns:p14="http://schemas.microsoft.com/office/powerpoint/2010/main" val="397808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is a global problem, the United Nations </a:t>
            </a:r>
          </a:p>
          <a:p>
            <a:r>
              <a:rPr lang="en-US" dirty="0"/>
              <a:t>took the lead in dealing with it.</a:t>
            </a:r>
          </a:p>
          <a:p>
            <a:r>
              <a:rPr lang="en-US" dirty="0"/>
              <a:t>The UN is a confederation of 193 countries, </a:t>
            </a:r>
          </a:p>
          <a:p>
            <a:r>
              <a:rPr lang="en-US" dirty="0"/>
              <a:t>about 35 of them rich, the rest not so much.</a:t>
            </a:r>
          </a:p>
          <a:p>
            <a:r>
              <a:rPr lang="en-US" dirty="0"/>
              <a:t>The politics have always had money flow </a:t>
            </a:r>
          </a:p>
          <a:p>
            <a:r>
              <a:rPr lang="en-US" dirty="0"/>
              <a:t>from the rich with guilty consciences</a:t>
            </a:r>
          </a:p>
          <a:p>
            <a:r>
              <a:rPr lang="en-US" dirty="0"/>
              <a:t>to the poor with abundant needs. </a:t>
            </a:r>
          </a:p>
          <a:p>
            <a:r>
              <a:rPr lang="en-US" dirty="0"/>
              <a:t>The excuses have been the history </a:t>
            </a:r>
          </a:p>
          <a:p>
            <a:r>
              <a:rPr lang="en-US" dirty="0"/>
              <a:t>of slavery and colonialism, </a:t>
            </a:r>
          </a:p>
          <a:p>
            <a:r>
              <a:rPr lang="en-US" dirty="0"/>
              <a:t>the exploitation of raw materials, pollution and environmental damage. Global warming fit right in; </a:t>
            </a:r>
          </a:p>
          <a:p>
            <a:r>
              <a:rPr lang="en-US" dirty="0"/>
              <a:t>the rich countries are melting the ice caps, </a:t>
            </a:r>
          </a:p>
          <a:p>
            <a:r>
              <a:rPr lang="en-US" dirty="0"/>
              <a:t>and the poor countries will drown.</a:t>
            </a:r>
          </a:p>
          <a:p>
            <a:r>
              <a:rPr lang="en-US" dirty="0"/>
              <a:t>Some UN officials have been so indiscreet as to state openly that their mission is global income redistribution.</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4</a:t>
            </a:fld>
            <a:endParaRPr lang="en-US"/>
          </a:p>
        </p:txBody>
      </p:sp>
    </p:spTree>
    <p:extLst>
      <p:ext uri="{BB962C8B-B14F-4D97-AF65-F5344CB8AC3E}">
        <p14:creationId xmlns:p14="http://schemas.microsoft.com/office/powerpoint/2010/main" val="42410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Nations set up a climate bureaucracy called the Intergovernmental Panel on Climate Control. Participants include climate experts from research institutions around the world.</a:t>
            </a:r>
          </a:p>
          <a:p>
            <a:r>
              <a:rPr lang="en-US" dirty="0"/>
              <a:t> </a:t>
            </a:r>
          </a:p>
          <a:p>
            <a:r>
              <a:rPr lang="en-US" dirty="0"/>
              <a:t>UN members fund the IPCC and provide advice. The IPCC in turn gives funding and advice to research institutions. This gives them powerful control.</a:t>
            </a:r>
          </a:p>
          <a:p>
            <a:r>
              <a:rPr lang="en-US" dirty="0"/>
              <a:t> </a:t>
            </a:r>
          </a:p>
          <a:p>
            <a:r>
              <a:rPr lang="en-US" dirty="0"/>
              <a:t>Many bureaucrats are involved at the UN level and various donor countries. Their handsome salaries depend on global warming being real.</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5</a:t>
            </a:fld>
            <a:endParaRPr lang="en-US"/>
          </a:p>
        </p:txBody>
      </p:sp>
    </p:spTree>
    <p:extLst>
      <p:ext uri="{BB962C8B-B14F-4D97-AF65-F5344CB8AC3E}">
        <p14:creationId xmlns:p14="http://schemas.microsoft.com/office/powerpoint/2010/main" val="268173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what is going to happen to the climate requires the most complex computer model ever devised. It is so complex that no research facility could possibly develop a model from scratch. They all have to use a number of components developed elsewhere. The IPCC distributes components, which assures that its point of view is well represented in most of them.</a:t>
            </a:r>
          </a:p>
          <a:p>
            <a:r>
              <a:rPr lang="en-US" dirty="0"/>
              <a:t> </a:t>
            </a:r>
          </a:p>
          <a:p>
            <a:r>
              <a:rPr lang="en-US" dirty="0"/>
              <a:t>Collecting inputs is a very expensive worldwide effort. The IPCC coordinates standards for data measurement and collection. All of the data is held in common.  All models use more or less the same data.</a:t>
            </a:r>
          </a:p>
          <a:p>
            <a:r>
              <a:rPr lang="en-US" dirty="0"/>
              <a:t> </a:t>
            </a:r>
          </a:p>
          <a:p>
            <a:r>
              <a:rPr lang="en-US" dirty="0"/>
              <a:t>The list shown on the slide barely scratches the surface of the measurements that go into the model or the modules that make it up. It is hugely complex.</a:t>
            </a:r>
          </a:p>
          <a:p>
            <a:r>
              <a:rPr lang="en-US" dirty="0"/>
              <a:t> </a:t>
            </a:r>
          </a:p>
          <a:p>
            <a:r>
              <a:rPr lang="en-US" dirty="0"/>
              <a:t>The major outputs are an estimate of what temperatures have been, and what they are going to be.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6</a:t>
            </a:fld>
            <a:endParaRPr lang="en-US"/>
          </a:p>
        </p:txBody>
      </p:sp>
    </p:spTree>
    <p:extLst>
      <p:ext uri="{BB962C8B-B14F-4D97-AF65-F5344CB8AC3E}">
        <p14:creationId xmlns:p14="http://schemas.microsoft.com/office/powerpoint/2010/main" val="38291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243840" y="4400550"/>
            <a:ext cx="6746240" cy="4880610"/>
          </a:xfrm>
        </p:spPr>
        <p:txBody>
          <a:bodyPr/>
          <a:lstStyle/>
          <a:p>
            <a:r>
              <a:rPr lang="en-US" dirty="0"/>
              <a:t>The IPCC is organized in a 3 x 3 structure. Functionally, there is the science of climate change – what causes it and how to measure it. A second functional group estimates the damage caused by global warming. The third group develops policy for what to do about it.</a:t>
            </a:r>
          </a:p>
          <a:p>
            <a:r>
              <a:rPr lang="en-US" dirty="0"/>
              <a:t> </a:t>
            </a:r>
          </a:p>
          <a:p>
            <a:r>
              <a:rPr lang="en-US" dirty="0"/>
              <a:t>All three functions are performed at three levels. At the working level scientists develop papers. Editors right technical summaries for the scientists to share. Lastly, the IPCC produces executive summaries for the public and the press.</a:t>
            </a:r>
          </a:p>
          <a:p>
            <a:r>
              <a:rPr lang="en-US" dirty="0"/>
              <a:t> </a:t>
            </a:r>
          </a:p>
          <a:p>
            <a:r>
              <a:rPr lang="en-US" dirty="0"/>
              <a:t>At the working level this 3 x 3 matrix is mostly staffed by physical scientists -- physicists, ecologists and others. At the next level, there are technical writers and political scientists.</a:t>
            </a:r>
          </a:p>
          <a:p>
            <a:r>
              <a:rPr lang="en-US" dirty="0"/>
              <a:t> </a:t>
            </a:r>
          </a:p>
          <a:p>
            <a:r>
              <a:rPr lang="en-US" dirty="0"/>
              <a:t>At the summary level, producing information for the public and the press, you have Greenpeace. Or, you used to have Greenpeace – at the time of Kyoto. This resulted in some embarrassment. They claimed for instance that the glaciers in the Himalayas would melt by the year 2035. The scientists said "we didn't say that." .</a:t>
            </a:r>
          </a:p>
          <a:p>
            <a:r>
              <a:rPr lang="en-US" dirty="0"/>
              <a:t> </a:t>
            </a:r>
          </a:p>
          <a:p>
            <a:r>
              <a:rPr lang="en-US" dirty="0"/>
              <a:t>A young University of Massachusetts scientist named Michael Mann managed to get the infamous "hockey stick" graph included in the 2001 report, with the campaign slogan "its hotter now than the last 1000 years!“, and “1998 was the hottest year for a 1000 years!”   Al Gore even exaggerated the "hockey stick" in his movie "An Inconvenient Truth."  The IPCC eventually backed down, but when the fraud was uncovered the damage to the IPCC's credibility was lasting.</a:t>
            </a:r>
          </a:p>
          <a:p>
            <a:r>
              <a:rPr lang="en-US" dirty="0"/>
              <a:t> </a:t>
            </a:r>
          </a:p>
          <a:p>
            <a:r>
              <a:rPr lang="en-US" dirty="0"/>
              <a:t>The IPCC has reduced the presence of Friends Of The Earth and Greenpeace, but the people who write the executive summaries are still advocates.</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7</a:t>
            </a:fld>
            <a:endParaRPr lang="en-US"/>
          </a:p>
        </p:txBody>
      </p:sp>
    </p:spTree>
    <p:extLst>
      <p:ext uri="{BB962C8B-B14F-4D97-AF65-F5344CB8AC3E}">
        <p14:creationId xmlns:p14="http://schemas.microsoft.com/office/powerpoint/2010/main" val="28518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a:t>
            </a:r>
            <a:r>
              <a:rPr lang="en-US" dirty="0" smtClean="0"/>
              <a:t>factors involved in global </a:t>
            </a:r>
            <a:r>
              <a:rPr lang="en-US" dirty="0"/>
              <a:t>warming. </a:t>
            </a:r>
            <a:r>
              <a:rPr lang="en-US" dirty="0" smtClean="0"/>
              <a:t>When </a:t>
            </a:r>
            <a:r>
              <a:rPr lang="en-US" dirty="0"/>
              <a:t>there is more cloud cover there is less warming – radiation gets reflected back into space. More clouds less heat. Major reasons for there being more clouds are first, dirt. More dirt in the atmosphere provides more opportunity for water vapor to condense. You have all seen the vapor trails left by airplanes. You are familiar with </a:t>
            </a:r>
            <a:r>
              <a:rPr lang="en-US" dirty="0" smtClean="0"/>
              <a:t>smog.</a:t>
            </a:r>
          </a:p>
          <a:p>
            <a:endParaRPr lang="en-US" dirty="0"/>
          </a:p>
          <a:p>
            <a:r>
              <a:rPr lang="en-US" dirty="0" smtClean="0"/>
              <a:t>The earth’s tilt changes on a 25,000 year cycle.  Its seasonal orientation changes on a 40,000 year cycle.  Its distance changes.  These significantly affect the amount of solar radiation, contributing to the variation shown in the next slide.</a:t>
            </a:r>
            <a:endParaRPr lang="en-US" dirty="0"/>
          </a:p>
          <a:p>
            <a:r>
              <a:rPr lang="en-US" dirty="0"/>
              <a:t> </a:t>
            </a:r>
          </a:p>
          <a:p>
            <a:r>
              <a:rPr lang="en-US" dirty="0"/>
              <a:t>Another source of cloud cover is cosmic rays. Cosmic rays ionize molecules in the atmosphere, around which clouds can form. More cosmic rays, more clouds, less heat. Cosmic rays are related to sunspots: fewer sunspots, more cosmic rays. </a:t>
            </a:r>
          </a:p>
          <a:p>
            <a:r>
              <a:rPr lang="en-US" dirty="0"/>
              <a:t> </a:t>
            </a:r>
          </a:p>
          <a:p>
            <a:r>
              <a:rPr lang="en-US" dirty="0"/>
              <a:t>A Dane named </a:t>
            </a:r>
            <a:r>
              <a:rPr lang="en-US" dirty="0" err="1"/>
              <a:t>Svensmark</a:t>
            </a:r>
            <a:r>
              <a:rPr lang="en-US" dirty="0"/>
              <a:t> developed this theory. He needed the nuclear collider in Switzerland to test it. The IPCC blocked access for several years. When he finally got permission, lo and behold, the theory was true.</a:t>
            </a:r>
          </a:p>
          <a:p>
            <a:r>
              <a:rPr lang="en-US" dirty="0"/>
              <a:t> </a:t>
            </a:r>
          </a:p>
          <a:p>
            <a:r>
              <a:rPr lang="en-US" dirty="0"/>
              <a:t>Solar activity  – sunspots – go in cycles. So does the earth's temperature, much more than the IPCC model showed.</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8</a:t>
            </a:fld>
            <a:endParaRPr lang="en-US"/>
          </a:p>
        </p:txBody>
      </p:sp>
    </p:spTree>
    <p:extLst>
      <p:ext uri="{BB962C8B-B14F-4D97-AF65-F5344CB8AC3E}">
        <p14:creationId xmlns:p14="http://schemas.microsoft.com/office/powerpoint/2010/main" val="7258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9</a:t>
            </a:fld>
            <a:endParaRPr lang="en-US"/>
          </a:p>
        </p:txBody>
      </p:sp>
    </p:spTree>
    <p:extLst>
      <p:ext uri="{BB962C8B-B14F-4D97-AF65-F5344CB8AC3E}">
        <p14:creationId xmlns:p14="http://schemas.microsoft.com/office/powerpoint/2010/main" val="103304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1457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22941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86161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394532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5167C-DE2D-4067-A08B-30335FBE3085}"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74448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5167C-DE2D-4067-A08B-30335FBE3085}"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43423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5167C-DE2D-4067-A08B-30335FBE3085}"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62896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5167C-DE2D-4067-A08B-30335FBE3085}"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44068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5167C-DE2D-4067-A08B-30335FBE3085}"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383207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5167C-DE2D-4067-A08B-30335FBE3085}"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2141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5167C-DE2D-4067-A08B-30335FBE3085}"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411740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75167C-DE2D-4067-A08B-30335FBE3085}" type="datetimeFigureOut">
              <a:rPr lang="en-US" smtClean="0"/>
              <a:t>3/21/2017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0C9DE7-0A71-45FE-94C1-8CCF8AA1E7F6}" type="slidenum">
              <a:rPr lang="en-US" smtClean="0"/>
              <a:t>‹#›</a:t>
            </a:fld>
            <a:endParaRPr lang="en-US"/>
          </a:p>
        </p:txBody>
      </p:sp>
    </p:spTree>
    <p:extLst>
      <p:ext uri="{BB962C8B-B14F-4D97-AF65-F5344CB8AC3E}">
        <p14:creationId xmlns:p14="http://schemas.microsoft.com/office/powerpoint/2010/main" val="366376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52.gif-c200"/><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12.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12" Type="http://schemas.openxmlformats.org/officeDocument/2006/relationships/image" Target="../media/image49.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image" Target="../media/image61.gif"/><Relationship Id="rId5" Type="http://schemas.openxmlformats.org/officeDocument/2006/relationships/image" Target="../media/image55.png"/><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s>
</file>

<file path=ppt/slides/_rels/slide13.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image" Target="../media/image62.gif"/><Relationship Id="rId7" Type="http://schemas.openxmlformats.org/officeDocument/2006/relationships/image" Target="../media/image66.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5.gif"/><Relationship Id="rId5" Type="http://schemas.openxmlformats.org/officeDocument/2006/relationships/image" Target="../media/image64.gif"/><Relationship Id="rId4" Type="http://schemas.openxmlformats.org/officeDocument/2006/relationships/image" Target="../media/image63.gif"/></Relationships>
</file>

<file path=ppt/slides/_rels/slide14.xml.rels><?xml version="1.0" encoding="UTF-8" standalone="yes"?>
<Relationships xmlns="http://schemas.openxmlformats.org/package/2006/relationships"><Relationship Id="rId8" Type="http://schemas.openxmlformats.org/officeDocument/2006/relationships/image" Target="../media/image73.gif"/><Relationship Id="rId3" Type="http://schemas.openxmlformats.org/officeDocument/2006/relationships/image" Target="../media/image68.gif"/><Relationship Id="rId7" Type="http://schemas.openxmlformats.org/officeDocument/2006/relationships/image" Target="../media/image7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1.gif"/><Relationship Id="rId11" Type="http://schemas.openxmlformats.org/officeDocument/2006/relationships/image" Target="../media/image67.gif"/><Relationship Id="rId5" Type="http://schemas.openxmlformats.org/officeDocument/2006/relationships/image" Target="../media/image70.gif"/><Relationship Id="rId10" Type="http://schemas.openxmlformats.org/officeDocument/2006/relationships/image" Target="../media/image75.gif"/><Relationship Id="rId4" Type="http://schemas.openxmlformats.org/officeDocument/2006/relationships/image" Target="../media/image69.gif"/><Relationship Id="rId9" Type="http://schemas.openxmlformats.org/officeDocument/2006/relationships/image" Target="../media/image74.gif"/></Relationships>
</file>

<file path=ppt/slides/_rels/slide15.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amazon.com/dp/0742551245/ref=cm_cr_asin_lnk" TargetMode="External"/><Relationship Id="rId3" Type="http://schemas.openxmlformats.org/officeDocument/2006/relationships/hyperlink" Target="https://www.amazon.com/dp/0143118285/ref=cm_cr_asin_lnk" TargetMode="External"/><Relationship Id="rId7" Type="http://schemas.openxmlformats.org/officeDocument/2006/relationships/hyperlink" Target="https://www.amazon.com/dp/1934791288/ref=cm_cr_asin_l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amazon.com/dp/B00YW3GQAE/ref=cm_cr_asin_lnk" TargetMode="External"/><Relationship Id="rId11" Type="http://schemas.openxmlformats.org/officeDocument/2006/relationships/hyperlink" Target="http://www.grahamseibert.com/Climate" TargetMode="External"/><Relationship Id="rId5" Type="http://schemas.openxmlformats.org/officeDocument/2006/relationships/hyperlink" Target="https://www.amazon.com/dp/B004YPJ8ZU/ref=cm_cr_asin_lnk" TargetMode="External"/><Relationship Id="rId10" Type="http://schemas.openxmlformats.org/officeDocument/2006/relationships/hyperlink" Target="https://www.amazon.com/review/RC0TQ13XPPHW9/ref=cm_cr_rdp_perm" TargetMode="External"/><Relationship Id="rId4" Type="http://schemas.openxmlformats.org/officeDocument/2006/relationships/hyperlink" Target="https://www.amazon.com/dp/0262518635/ref=cm_cr_asin_lnk" TargetMode="External"/><Relationship Id="rId9" Type="http://schemas.openxmlformats.org/officeDocument/2006/relationships/hyperlink" Target="https://www.amazon.com/dp/0300154321/ref=cm_cr_asin_l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2.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6.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5.gif"/><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0" Type="http://schemas.openxmlformats.org/officeDocument/2006/relationships/image" Target="../media/image24.gif"/><Relationship Id="rId4" Type="http://schemas.openxmlformats.org/officeDocument/2006/relationships/image" Target="../media/image18.gif"/><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18" Type="http://schemas.openxmlformats.org/officeDocument/2006/relationships/image" Target="../media/image41.gif"/><Relationship Id="rId3" Type="http://schemas.openxmlformats.org/officeDocument/2006/relationships/image" Target="../media/image26.gif"/><Relationship Id="rId7" Type="http://schemas.openxmlformats.org/officeDocument/2006/relationships/image" Target="../media/image30.gif"/><Relationship Id="rId12" Type="http://schemas.openxmlformats.org/officeDocument/2006/relationships/image" Target="../media/image35.gif"/><Relationship Id="rId17" Type="http://schemas.openxmlformats.org/officeDocument/2006/relationships/image" Target="../media/image40.gif"/><Relationship Id="rId2" Type="http://schemas.openxmlformats.org/officeDocument/2006/relationships/notesSlide" Target="../notesSlides/notesSlide7.xml"/><Relationship Id="rId16" Type="http://schemas.openxmlformats.org/officeDocument/2006/relationships/image" Target="../media/image39.gif"/><Relationship Id="rId20"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29.gif"/><Relationship Id="rId11" Type="http://schemas.openxmlformats.org/officeDocument/2006/relationships/image" Target="../media/image34.gif"/><Relationship Id="rId5" Type="http://schemas.openxmlformats.org/officeDocument/2006/relationships/image" Target="../media/image28.gif"/><Relationship Id="rId15" Type="http://schemas.openxmlformats.org/officeDocument/2006/relationships/image" Target="../media/image38.gif"/><Relationship Id="rId10" Type="http://schemas.openxmlformats.org/officeDocument/2006/relationships/image" Target="../media/image33.gif"/><Relationship Id="rId19" Type="http://schemas.openxmlformats.org/officeDocument/2006/relationships/image" Target="../media/image42.gif"/><Relationship Id="rId4" Type="http://schemas.openxmlformats.org/officeDocument/2006/relationships/image" Target="../media/image27.gif"/><Relationship Id="rId9" Type="http://schemas.openxmlformats.org/officeDocument/2006/relationships/image" Target="../media/image32.gif"/><Relationship Id="rId14"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4.jpg"/><Relationship Id="rId7" Type="http://schemas.openxmlformats.org/officeDocument/2006/relationships/image" Target="../media/image47.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3.gif"/><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4350"/>
            <a:ext cx="3352800" cy="2895599"/>
          </a:xfrm>
        </p:spPr>
        <p:txBody>
          <a:bodyPr>
            <a:normAutofit/>
          </a:bodyPr>
          <a:lstStyle/>
          <a:p>
            <a:r>
              <a:rPr lang="en-US" dirty="0" smtClean="0"/>
              <a:t>Global Warming</a:t>
            </a:r>
            <a:br>
              <a:rPr lang="en-US" dirty="0" smtClean="0"/>
            </a:br>
            <a:r>
              <a:rPr lang="en-US" dirty="0" smtClean="0"/>
              <a:t>on a Coffee Break</a:t>
            </a:r>
            <a:endParaRPr lang="en-US" dirty="0"/>
          </a:p>
        </p:txBody>
      </p:sp>
      <p:sp>
        <p:nvSpPr>
          <p:cNvPr id="3" name="Subtitle 2"/>
          <p:cNvSpPr>
            <a:spLocks noGrp="1"/>
          </p:cNvSpPr>
          <p:nvPr>
            <p:ph type="subTitle" idx="1"/>
          </p:nvPr>
        </p:nvSpPr>
        <p:spPr>
          <a:xfrm>
            <a:off x="1219200" y="3562350"/>
            <a:ext cx="1828800" cy="838200"/>
          </a:xfrm>
        </p:spPr>
        <p:txBody>
          <a:bodyPr>
            <a:normAutofit fontScale="92500" lnSpcReduction="20000"/>
          </a:bodyPr>
          <a:lstStyle/>
          <a:p>
            <a:r>
              <a:rPr lang="en-US" dirty="0" smtClean="0"/>
              <a:t>Graham Seibert</a:t>
            </a:r>
            <a:endParaRPr lang="en-US" dirty="0"/>
          </a:p>
        </p:txBody>
      </p:sp>
    </p:spTree>
    <p:extLst>
      <p:ext uri="{BB962C8B-B14F-4D97-AF65-F5344CB8AC3E}">
        <p14:creationId xmlns:p14="http://schemas.microsoft.com/office/powerpoint/2010/main" val="22464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Earth’s Axis Tilt changes</a:t>
            </a:r>
            <a:endParaRPr lang="en-US" dirty="0"/>
          </a:p>
        </p:txBody>
      </p:sp>
      <p:sp>
        <p:nvSpPr>
          <p:cNvPr id="3" name="Content Placeholder 2"/>
          <p:cNvSpPr>
            <a:spLocks noGrp="1"/>
          </p:cNvSpPr>
          <p:nvPr>
            <p:ph idx="1"/>
          </p:nvPr>
        </p:nvSpPr>
        <p:spPr>
          <a:xfrm>
            <a:off x="2509090" y="4066739"/>
            <a:ext cx="5943600" cy="498873"/>
          </a:xfrm>
        </p:spPr>
        <p:txBody>
          <a:bodyPr>
            <a:normAutofit fontScale="92500" lnSpcReduction="20000"/>
          </a:bodyPr>
          <a:lstStyle/>
          <a:p>
            <a:r>
              <a:rPr lang="en-US" dirty="0" smtClean="0"/>
              <a:t>Warming in high latitudes</a:t>
            </a:r>
            <a:endParaRPr lang="en-US" dirty="0"/>
          </a:p>
        </p:txBody>
      </p:sp>
      <p:cxnSp>
        <p:nvCxnSpPr>
          <p:cNvPr id="4" name="Straight Connector 3"/>
          <p:cNvCxnSpPr/>
          <p:nvPr/>
        </p:nvCxnSpPr>
        <p:spPr>
          <a:xfrm rot="1320000">
            <a:off x="1966734" y="1276562"/>
            <a:ext cx="0" cy="2895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0000">
            <a:off x="1014519" y="1733762"/>
            <a:ext cx="1904430" cy="19431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4979193" y="2465061"/>
            <a:ext cx="559594" cy="5127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4979576" y="2989991"/>
            <a:ext cx="559594" cy="51273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4979191" y="1934353"/>
            <a:ext cx="559594" cy="512731"/>
          </a:xfrm>
          <a:prstGeom prst="rect">
            <a:avLst/>
          </a:prstGeom>
        </p:spPr>
      </p:pic>
      <p:pic>
        <p:nvPicPr>
          <p:cNvPr id="1026" name="Picture 2" descr="https://img.clipartfest.com/3869d1a08a9766ac4e00b375c50e09ce_sun20clipart20transparent-transparent-gif-sun-clipart_200-20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5281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utoRev="1" fill="hold" nodeType="clickEffect">
                                  <p:stCondLst>
                                    <p:cond delay="0"/>
                                  </p:stCondLst>
                                  <p:endCondLst>
                                    <p:cond evt="onNext" delay="0">
                                      <p:tgtEl>
                                        <p:sldTgt/>
                                      </p:tgtEl>
                                    </p:cond>
                                  </p:endCondLst>
                                  <p:childTnLst>
                                    <p:animRot by="600000">
                                      <p:cBhvr>
                                        <p:cTn id="6" dur="2000" fill="hold"/>
                                        <p:tgtEl>
                                          <p:spTgt spid="4"/>
                                        </p:tgtEl>
                                        <p:attrNameLst>
                                          <p:attrName>r</p:attrName>
                                        </p:attrNameLst>
                                      </p:cBhvr>
                                    </p:animRot>
                                  </p:childTnLst>
                                </p:cTn>
                              </p:par>
                              <p:par>
                                <p:cTn id="7" presetID="8" presetClass="emph" presetSubtype="0" repeatCount="indefinite" autoRev="1" fill="hold" nodeType="withEffect">
                                  <p:stCondLst>
                                    <p:cond delay="0"/>
                                  </p:stCondLst>
                                  <p:endCondLst>
                                    <p:cond evt="onNext" delay="0">
                                      <p:tgtEl>
                                        <p:sldTgt/>
                                      </p:tgtEl>
                                    </p:cond>
                                  </p:endCondLst>
                                  <p:childTnLst>
                                    <p:animRot by="600000">
                                      <p:cBhvr>
                                        <p:cTn id="8" dur="2000" fill="hold"/>
                                        <p:tgtEl>
                                          <p:spTgt spid="6"/>
                                        </p:tgtEl>
                                        <p:attrNameLst>
                                          <p:attrName>r</p:attrName>
                                        </p:attrNameLst>
                                      </p:cBhvr>
                                    </p:animRot>
                                  </p:childTnLst>
                                </p:cTn>
                              </p:par>
                              <p:par>
                                <p:cTn id="9" presetID="35" presetClass="path" presetSubtype="0" repeatCount="indefinite" accel="50000" decel="50000" fill="hold" nodeType="withEffect">
                                  <p:stCondLst>
                                    <p:cond delay="0"/>
                                  </p:stCondLst>
                                  <p:endCondLst>
                                    <p:cond evt="onNext" delay="0">
                                      <p:tgtEl>
                                        <p:sldTgt/>
                                      </p:tgtEl>
                                    </p:cond>
                                  </p:endCondLst>
                                  <p:childTnLst>
                                    <p:animMotion origin="layout" path="M 0.05833 0.00301 L -0.225 0.00301 " pathEditMode="relative" rAng="0" ptsTypes="AA">
                                      <p:cBhvr>
                                        <p:cTn id="10" dur="1000" fill="hold"/>
                                        <p:tgtEl>
                                          <p:spTgt spid="7"/>
                                        </p:tgtEl>
                                        <p:attrNameLst>
                                          <p:attrName>ppt_x</p:attrName>
                                          <p:attrName>ppt_y</p:attrName>
                                        </p:attrNameLst>
                                      </p:cBhvr>
                                      <p:rCtr x="-14167" y="0"/>
                                    </p:animMotion>
                                  </p:childTnLst>
                                </p:cTn>
                              </p:par>
                              <p:par>
                                <p:cTn id="11" presetID="35" presetClass="path" presetSubtype="0" repeatCount="indefinite" accel="50000" decel="50000" fill="hold" nodeType="withEffect">
                                  <p:stCondLst>
                                    <p:cond delay="0"/>
                                  </p:stCondLst>
                                  <p:endCondLst>
                                    <p:cond evt="onNext" delay="0">
                                      <p:tgtEl>
                                        <p:sldTgt/>
                                      </p:tgtEl>
                                    </p:cond>
                                  </p:endCondLst>
                                  <p:childTnLst>
                                    <p:animMotion origin="layout" path="M 0.05816 0.00417 L -0.22517 0.00417 " pathEditMode="relative" rAng="0" ptsTypes="AA">
                                      <p:cBhvr>
                                        <p:cTn id="12" dur="1000" fill="hold"/>
                                        <p:tgtEl>
                                          <p:spTgt spid="8"/>
                                        </p:tgtEl>
                                        <p:attrNameLst>
                                          <p:attrName>ppt_x</p:attrName>
                                          <p:attrName>ppt_y</p:attrName>
                                        </p:attrNameLst>
                                      </p:cBhvr>
                                      <p:rCtr x="-14167" y="0"/>
                                    </p:animMotion>
                                  </p:childTnLst>
                                </p:cTn>
                              </p:par>
                              <p:par>
                                <p:cTn id="13" presetID="35" presetClass="path" presetSubtype="0" repeatCount="indefinite" accel="50000" decel="50000" fill="hold" nodeType="withEffect">
                                  <p:stCondLst>
                                    <p:cond delay="0"/>
                                  </p:stCondLst>
                                  <p:endCondLst>
                                    <p:cond evt="onNext" delay="0">
                                      <p:tgtEl>
                                        <p:sldTgt/>
                                      </p:tgtEl>
                                    </p:cond>
                                  </p:endCondLst>
                                  <p:childTnLst>
                                    <p:animMotion origin="layout" path="M 0.05833 0.00301 L -0.225 0.00301 " pathEditMode="relative" rAng="0" ptsTypes="AA">
                                      <p:cBhvr>
                                        <p:cTn id="14" dur="1000" fill="hold"/>
                                        <p:tgtEl>
                                          <p:spTgt spid="9"/>
                                        </p:tgtEl>
                                        <p:attrNameLst>
                                          <p:attrName>ppt_x</p:attrName>
                                          <p:attrName>ppt_y</p:attrName>
                                        </p:attrNameLst>
                                      </p:cBhvr>
                                      <p:rCtr x="-14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Distance from sun changes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971800"/>
            <a:ext cx="685800" cy="685800"/>
          </a:xfrm>
          <a:prstGeom prst="rect">
            <a:avLst/>
          </a:prstGeom>
        </p:spPr>
      </p:pic>
      <p:pic>
        <p:nvPicPr>
          <p:cNvPr id="2050" name="Picture 2" descr="https://img.clipartfest.com/3869d1a08a9766ac4e00b375c50e09ce_sun20clipart20transparent-transparent-gif-sun-clipart_200-2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24125"/>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nodeType="clickEffect">
                                  <p:stCondLst>
                                    <p:cond delay="0"/>
                                  </p:stCondLst>
                                  <p:endCondLst>
                                    <p:cond evt="onNext" delay="0">
                                      <p:tgtEl>
                                        <p:sldTgt/>
                                      </p:tgtEl>
                                    </p:cond>
                                  </p:endCondLst>
                                  <p:childTnLst>
                                    <p:animMotion origin="layout" path="M 5.55556E-7 4.69136E-6 C 5.55556E-7 -0.15093 0.18229 -0.27531 0.40712 -0.27531 C 0.6309 -0.27531 0.8125 -0.15062 0.8125 4.69136E-6 C 0.8125 0.15185 0.6309 0.27283 0.40625 0.27283 C 0.18246 0.27283 5.55556E-7 0.15185 5.55556E-7 4.69136E-6 Z " pathEditMode="relative" rAng="16200000" ptsTypes="fffff">
                                      <p:cBhvr>
                                        <p:cTn id="6" dur="10000" fill="hold"/>
                                        <p:tgtEl>
                                          <p:spTgt spid="5"/>
                                        </p:tgtEl>
                                        <p:attrNameLst>
                                          <p:attrName>ppt_x</p:attrName>
                                          <p:attrName>ppt_y</p:attrName>
                                        </p:attrNameLst>
                                      </p:cBhvr>
                                      <p:rCtr x="40625"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22" y="428625"/>
            <a:ext cx="7703820" cy="3886200"/>
          </a:xfrm>
          <a:prstGeom prst="rect">
            <a:avLst/>
          </a:prstGeom>
        </p:spPr>
      </p:pic>
      <p:sp>
        <p:nvSpPr>
          <p:cNvPr id="2" name="Title 1"/>
          <p:cNvSpPr>
            <a:spLocks noGrp="1"/>
          </p:cNvSpPr>
          <p:nvPr>
            <p:ph type="title"/>
          </p:nvPr>
        </p:nvSpPr>
        <p:spPr>
          <a:xfrm>
            <a:off x="4724400" y="895350"/>
            <a:ext cx="3388042" cy="857250"/>
          </a:xfrm>
        </p:spPr>
        <p:txBody>
          <a:bodyPr>
            <a:normAutofit fontScale="90000"/>
          </a:bodyPr>
          <a:lstStyle/>
          <a:p>
            <a:pPr algn="l"/>
            <a:r>
              <a:rPr lang="en-US" dirty="0" smtClean="0"/>
              <a:t>Where is the </a:t>
            </a:r>
            <a:br>
              <a:rPr lang="en-US" dirty="0" smtClean="0"/>
            </a:br>
            <a:r>
              <a:rPr lang="en-US" dirty="0" smtClean="0"/>
              <a:t>Earth’s Carbon?</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09099"/>
            <a:ext cx="1137285" cy="4606290"/>
          </a:xfrm>
          <a:prstGeom prst="rect">
            <a:avLst/>
          </a:prstGeom>
        </p:spPr>
      </p:pic>
      <p:pic>
        <p:nvPicPr>
          <p:cNvPr id="12" name="Picture 2" descr="Image result for padlock gif 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863330"/>
            <a:ext cx="1178987" cy="13263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470" y="309099"/>
            <a:ext cx="1383030" cy="470344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6025" y="309100"/>
            <a:ext cx="1645920" cy="4737735"/>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3400425"/>
            <a:ext cx="1514475" cy="1674495"/>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1800" y="3486150"/>
            <a:ext cx="1371600" cy="1434465"/>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5200" y="2861310"/>
            <a:ext cx="1623060" cy="2234565"/>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57725" y="3238500"/>
            <a:ext cx="1497330" cy="1788795"/>
          </a:xfrm>
          <a:prstGeom prst="rect">
            <a:avLst/>
          </a:prstGeom>
        </p:spPr>
      </p:pic>
      <p:pic>
        <p:nvPicPr>
          <p:cNvPr id="13" name="Picture 2" descr="http://rs717.pbsrc.com/albums/ww173/prestonjjrtr/Weather/volcano4tr.gif~c20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66925" y="2138874"/>
            <a:ext cx="1311548" cy="131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1+#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386" y="1557338"/>
            <a:ext cx="5698614" cy="202208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9730" y="1687155"/>
            <a:ext cx="5558820" cy="1856146"/>
          </a:xfrm>
          <a:prstGeom prst="rect">
            <a:avLst/>
          </a:prstGeom>
        </p:spPr>
      </p:pic>
      <p:sp>
        <p:nvSpPr>
          <p:cNvPr id="2" name="Title 1"/>
          <p:cNvSpPr>
            <a:spLocks noGrp="1"/>
          </p:cNvSpPr>
          <p:nvPr>
            <p:ph type="title"/>
          </p:nvPr>
        </p:nvSpPr>
        <p:spPr>
          <a:xfrm>
            <a:off x="152400" y="205978"/>
            <a:ext cx="8763000" cy="857250"/>
          </a:xfrm>
        </p:spPr>
        <p:txBody>
          <a:bodyPr>
            <a:normAutofit/>
          </a:bodyPr>
          <a:lstStyle/>
          <a:p>
            <a:r>
              <a:rPr lang="en-US" sz="3600" dirty="0" smtClean="0"/>
              <a:t>CO</a:t>
            </a:r>
            <a:r>
              <a:rPr lang="en-US" sz="3600" baseline="-25000" dirty="0" smtClean="0"/>
              <a:t>2</a:t>
            </a:r>
            <a:r>
              <a:rPr lang="en-US" sz="3600" dirty="0" smtClean="0"/>
              <a:t> and Temperature in Geological History</a:t>
            </a:r>
            <a:endParaRPr lang="en-US" sz="3600"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865871" y="1314451"/>
            <a:ext cx="5062739" cy="2722346"/>
          </a:xfrm>
        </p:spPr>
      </p:pic>
      <p:sp>
        <p:nvSpPr>
          <p:cNvPr id="5" name="TextBox 4"/>
          <p:cNvSpPr txBox="1"/>
          <p:nvPr/>
        </p:nvSpPr>
        <p:spPr>
          <a:xfrm>
            <a:off x="2667000" y="4171950"/>
            <a:ext cx="3657600" cy="523220"/>
          </a:xfrm>
          <a:prstGeom prst="rect">
            <a:avLst/>
          </a:prstGeom>
          <a:noFill/>
        </p:spPr>
        <p:txBody>
          <a:bodyPr wrap="square" rtlCol="0">
            <a:spAutoFit/>
          </a:bodyPr>
          <a:lstStyle/>
          <a:p>
            <a:r>
              <a:rPr lang="en-US" sz="2800" dirty="0" smtClean="0"/>
              <a:t>Not much correlation!</a:t>
            </a:r>
            <a:endParaRPr lang="en-US" sz="28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017908" y="1143340"/>
            <a:ext cx="900515" cy="12787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4820" y="1782706"/>
            <a:ext cx="2441067" cy="74433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2200" y="1739194"/>
            <a:ext cx="722096" cy="1600201"/>
          </a:xfrm>
          <a:prstGeom prst="rect">
            <a:avLst/>
          </a:prstGeom>
        </p:spPr>
      </p:pic>
    </p:spTree>
    <p:extLst>
      <p:ext uri="{BB962C8B-B14F-4D97-AF65-F5344CB8AC3E}">
        <p14:creationId xmlns:p14="http://schemas.microsoft.com/office/powerpoint/2010/main" val="323923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0" y="1463040"/>
            <a:ext cx="2590800" cy="646331"/>
          </a:xfrm>
          <a:prstGeom prst="rect">
            <a:avLst/>
          </a:prstGeom>
          <a:noFill/>
        </p:spPr>
        <p:txBody>
          <a:bodyPr wrap="square" rtlCol="0">
            <a:spAutoFit/>
          </a:bodyPr>
          <a:lstStyle/>
          <a:p>
            <a:r>
              <a:rPr lang="en-US" dirty="0" smtClean="0"/>
              <a:t>Temperature would rise </a:t>
            </a:r>
            <a:r>
              <a:rPr lang="en-US" dirty="0"/>
              <a:t>by </a:t>
            </a:r>
            <a:r>
              <a:rPr lang="en-US" dirty="0" smtClean="0"/>
              <a:t>5°C</a:t>
            </a:r>
            <a:endParaRPr lang="en-US" baseline="-25000" dirty="0"/>
          </a:p>
        </p:txBody>
      </p:sp>
      <p:sp>
        <p:nvSpPr>
          <p:cNvPr id="5" name="Title 1"/>
          <p:cNvSpPr>
            <a:spLocks noGrp="1"/>
          </p:cNvSpPr>
          <p:nvPr>
            <p:ph type="title"/>
          </p:nvPr>
        </p:nvSpPr>
        <p:spPr>
          <a:xfrm>
            <a:off x="457200" y="274638"/>
            <a:ext cx="8229600" cy="1143000"/>
          </a:xfrm>
        </p:spPr>
        <p:txBody>
          <a:bodyPr/>
          <a:lstStyle/>
          <a:p>
            <a:r>
              <a:rPr lang="en-US" dirty="0" smtClean="0"/>
              <a:t>Ice Age Temperatures</a:t>
            </a:r>
            <a:endParaRPr lang="en-US" dirty="0"/>
          </a:p>
        </p:txBody>
      </p:sp>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921514"/>
            <a:ext cx="8229600" cy="188333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84" y="3032855"/>
            <a:ext cx="1333712" cy="10172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1695" y="3027347"/>
            <a:ext cx="1709742" cy="10594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3342" y="3024186"/>
            <a:ext cx="2024058" cy="105995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4542" y="3046630"/>
            <a:ext cx="2366962" cy="114437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708" y="2926560"/>
            <a:ext cx="3301688" cy="1902620"/>
          </a:xfrm>
          <a:prstGeom prst="rect">
            <a:avLst/>
          </a:prstGeom>
        </p:spPr>
      </p:pic>
      <p:pic>
        <p:nvPicPr>
          <p:cNvPr id="12"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2286" y="2996212"/>
            <a:ext cx="2562886" cy="1554163"/>
          </a:xfrm>
          <a:prstGeom prst="rect">
            <a:avLst/>
          </a:prstGeom>
        </p:spPr>
      </p:pic>
      <p:sp>
        <p:nvSpPr>
          <p:cNvPr id="13" name="TextBox 12"/>
          <p:cNvSpPr txBox="1"/>
          <p:nvPr/>
        </p:nvSpPr>
        <p:spPr>
          <a:xfrm>
            <a:off x="5486400" y="1463040"/>
            <a:ext cx="2590800" cy="923330"/>
          </a:xfrm>
          <a:prstGeom prst="rect">
            <a:avLst/>
          </a:prstGeom>
          <a:noFill/>
        </p:spPr>
        <p:txBody>
          <a:bodyPr wrap="square" rtlCol="0">
            <a:spAutoFit/>
          </a:bodyPr>
          <a:lstStyle/>
          <a:p>
            <a:r>
              <a:rPr lang="en-US" dirty="0" smtClean="0"/>
              <a:t>IPCC Formula: Temperature rises 2.5°C for every doubling of CO</a:t>
            </a:r>
            <a:r>
              <a:rPr lang="en-US" baseline="-25000" dirty="0" smtClean="0"/>
              <a:t>2</a:t>
            </a:r>
            <a:endParaRPr lang="en-US" baseline="-25000" dirty="0"/>
          </a:p>
        </p:txBody>
      </p:sp>
      <p:sp>
        <p:nvSpPr>
          <p:cNvPr id="15" name="TextBox 14"/>
          <p:cNvSpPr txBox="1"/>
          <p:nvPr/>
        </p:nvSpPr>
        <p:spPr>
          <a:xfrm>
            <a:off x="731520" y="4019550"/>
            <a:ext cx="585417"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 </a:t>
            </a:r>
          </a:p>
        </p:txBody>
      </p:sp>
      <p:sp>
        <p:nvSpPr>
          <p:cNvPr id="16" name="Oval 15"/>
          <p:cNvSpPr/>
          <p:nvPr/>
        </p:nvSpPr>
        <p:spPr>
          <a:xfrm>
            <a:off x="7467600" y="3897692"/>
            <a:ext cx="457200" cy="4457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0122" y="1331714"/>
            <a:ext cx="887372" cy="152441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68938" y="1371900"/>
            <a:ext cx="586433" cy="1299565"/>
          </a:xfrm>
          <a:prstGeom prst="rect">
            <a:avLst/>
          </a:prstGeom>
        </p:spPr>
      </p:pic>
      <p:sp>
        <p:nvSpPr>
          <p:cNvPr id="19" name="TextBox 18"/>
          <p:cNvSpPr txBox="1"/>
          <p:nvPr/>
        </p:nvSpPr>
        <p:spPr>
          <a:xfrm>
            <a:off x="5486400" y="1463040"/>
            <a:ext cx="2590800" cy="646331"/>
          </a:xfrm>
          <a:prstGeom prst="rect">
            <a:avLst/>
          </a:prstGeom>
          <a:noFill/>
        </p:spPr>
        <p:txBody>
          <a:bodyPr wrap="square" rtlCol="0">
            <a:spAutoFit/>
          </a:bodyPr>
          <a:lstStyle/>
          <a:p>
            <a:r>
              <a:rPr lang="en-US" dirty="0" smtClean="0"/>
              <a:t>If we burned all remaining fossil fuels</a:t>
            </a:r>
            <a:endParaRPr lang="en-US" baseline="-25000" dirty="0"/>
          </a:p>
        </p:txBody>
      </p:sp>
      <p:cxnSp>
        <p:nvCxnSpPr>
          <p:cNvPr id="20" name="Straight Arrow Connector 19"/>
          <p:cNvCxnSpPr/>
          <p:nvPr/>
        </p:nvCxnSpPr>
        <p:spPr>
          <a:xfrm flipV="1">
            <a:off x="797509" y="2929834"/>
            <a:ext cx="457200" cy="46166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1520" y="3592886"/>
            <a:ext cx="684803"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10° </a:t>
            </a:r>
            <a:r>
              <a:rPr lang="en-US" sz="1400" b="1" dirty="0">
                <a:latin typeface="Arial" panose="020B0604020202020204" pitchFamily="34" charset="0"/>
                <a:cs typeface="Arial" panose="020B0604020202020204" pitchFamily="34" charset="0"/>
              </a:rPr>
              <a:t>C </a:t>
            </a:r>
          </a:p>
        </p:txBody>
      </p:sp>
      <p:sp>
        <p:nvSpPr>
          <p:cNvPr id="23" name="TextBox 22"/>
          <p:cNvSpPr txBox="1"/>
          <p:nvPr/>
        </p:nvSpPr>
        <p:spPr>
          <a:xfrm>
            <a:off x="732884" y="3178373"/>
            <a:ext cx="1210588"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15° C today </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1219200" y="2738853"/>
            <a:ext cx="63511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20° C</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3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0208 1.48148E-6 L -0.14792 1.48148E-6 " pathEditMode="relative" rAng="0" ptsTypes="AA">
                                      <p:cBhvr>
                                        <p:cTn id="10" dur="2000" fill="hold"/>
                                        <p:tgtEl>
                                          <p:spTgt spid="8"/>
                                        </p:tgtEl>
                                        <p:attrNameLst>
                                          <p:attrName>ppt_x</p:attrName>
                                          <p:attrName>ppt_y</p:attrName>
                                        </p:attrNameLst>
                                      </p:cBhvr>
                                      <p:rCtr x="-7500" y="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00209 0.00393 L -0.33715 -0.00139 " pathEditMode="relative" rAng="0" ptsTypes="AA">
                                      <p:cBhvr>
                                        <p:cTn id="13" dur="2000" fill="hold"/>
                                        <p:tgtEl>
                                          <p:spTgt spid="9"/>
                                        </p:tgtEl>
                                        <p:attrNameLst>
                                          <p:attrName>ppt_x</p:attrName>
                                          <p:attrName>ppt_y</p:attrName>
                                        </p:attrNameLst>
                                      </p:cBhvr>
                                      <p:rCtr x="-16962" y="-278"/>
                                    </p:animMotion>
                                  </p:childTnLst>
                                </p:cTn>
                              </p:par>
                            </p:childTnLst>
                          </p:cTn>
                        </p:par>
                        <p:par>
                          <p:cTn id="14" fill="hold">
                            <p:stCondLst>
                              <p:cond delay="4000"/>
                            </p:stCondLst>
                            <p:childTnLst>
                              <p:par>
                                <p:cTn id="15" presetID="35" presetClass="path" presetSubtype="0" accel="50000" decel="50000" fill="hold" nodeType="afterEffect">
                                  <p:stCondLst>
                                    <p:cond delay="0"/>
                                  </p:stCondLst>
                                  <p:childTnLst>
                                    <p:animMotion origin="layout" path="M 0.01354 -0.00024 L -0.55278 0.00578 " pathEditMode="relative" rAng="0" ptsTypes="AA">
                                      <p:cBhvr>
                                        <p:cTn id="16" dur="2000" fill="hold"/>
                                        <p:tgtEl>
                                          <p:spTgt spid="10"/>
                                        </p:tgtEl>
                                        <p:attrNameLst>
                                          <p:attrName>ppt_x</p:attrName>
                                          <p:attrName>ppt_y</p:attrName>
                                        </p:attrNameLst>
                                      </p:cBhvr>
                                      <p:rCtr x="-28316" y="301"/>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fill="hold" grpId="1"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0-ppt_w/2"/>
                                          </p:val>
                                        </p:tav>
                                      </p:tavLst>
                                    </p:anim>
                                    <p:anim calcmode="lin" valueType="num">
                                      <p:cBhvr additive="base">
                                        <p:cTn id="39" dur="500"/>
                                        <p:tgtEl>
                                          <p:spTgt spid="13"/>
                                        </p:tgtEl>
                                        <p:attrNameLst>
                                          <p:attrName>ppt_y</p:attrName>
                                        </p:attrNameLst>
                                      </p:cBhvr>
                                      <p:tavLst>
                                        <p:tav tm="0">
                                          <p:val>
                                            <p:strVal val="ppt_y"/>
                                          </p:val>
                                        </p:tav>
                                        <p:tav tm="100000">
                                          <p:val>
                                            <p:strVal val="ppt_y"/>
                                          </p:val>
                                        </p:tav>
                                      </p:tavLst>
                                    </p:anim>
                                    <p:set>
                                      <p:cBhvr>
                                        <p:cTn id="40" dur="1" fill="hold">
                                          <p:stCondLst>
                                            <p:cond delay="499"/>
                                          </p:stCondLst>
                                        </p:cTn>
                                        <p:tgtEl>
                                          <p:spTgt spid="13"/>
                                        </p:tgtEl>
                                        <p:attrNameLst>
                                          <p:attrName>style.visibility</p:attrName>
                                        </p:attrNameLst>
                                      </p:cBhvr>
                                      <p:to>
                                        <p:strVal val="hidden"/>
                                      </p:to>
                                    </p:set>
                                  </p:childTnLst>
                                </p:cTn>
                              </p:par>
                              <p:par>
                                <p:cTn id="41" presetID="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8" fill="hold" grpId="1" nodeType="clickEffect">
                                  <p:stCondLst>
                                    <p:cond delay="0"/>
                                  </p:stCondLst>
                                  <p:childTnLst>
                                    <p:anim calcmode="lin" valueType="num">
                                      <p:cBhvr additive="base">
                                        <p:cTn id="50" dur="500"/>
                                        <p:tgtEl>
                                          <p:spTgt spid="19"/>
                                        </p:tgtEl>
                                        <p:attrNameLst>
                                          <p:attrName>ppt_x</p:attrName>
                                        </p:attrNameLst>
                                      </p:cBhvr>
                                      <p:tavLst>
                                        <p:tav tm="0">
                                          <p:val>
                                            <p:strVal val="ppt_x"/>
                                          </p:val>
                                        </p:tav>
                                        <p:tav tm="100000">
                                          <p:val>
                                            <p:strVal val="0-ppt_w/2"/>
                                          </p:val>
                                        </p:tav>
                                      </p:tavLst>
                                    </p:anim>
                                    <p:anim calcmode="lin" valueType="num">
                                      <p:cBhvr additive="base">
                                        <p:cTn id="51" dur="500"/>
                                        <p:tgtEl>
                                          <p:spTgt spid="19"/>
                                        </p:tgtEl>
                                        <p:attrNameLst>
                                          <p:attrName>ppt_y</p:attrName>
                                        </p:attrNameLst>
                                      </p:cBhvr>
                                      <p:tavLst>
                                        <p:tav tm="0">
                                          <p:val>
                                            <p:strVal val="ppt_y"/>
                                          </p:val>
                                        </p:tav>
                                        <p:tav tm="100000">
                                          <p:val>
                                            <p:strVal val="ppt_y"/>
                                          </p:val>
                                        </p:tav>
                                      </p:tavLst>
                                    </p:anim>
                                    <p:set>
                                      <p:cBhvr>
                                        <p:cTn id="52" dur="1" fill="hold">
                                          <p:stCondLst>
                                            <p:cond delay="499"/>
                                          </p:stCondLst>
                                        </p:cTn>
                                        <p:tgtEl>
                                          <p:spTgt spid="19"/>
                                        </p:tgtEl>
                                        <p:attrNameLst>
                                          <p:attrName>style.visibility</p:attrName>
                                        </p:attrNameLst>
                                      </p:cBhvr>
                                      <p:to>
                                        <p:strVal val="hidden"/>
                                      </p:to>
                                    </p:set>
                                  </p:childTnLst>
                                </p:cTn>
                              </p:par>
                              <p:par>
                                <p:cTn id="53" presetID="2" presetClass="entr" presetSubtype="2"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1+#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1+#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1+#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1+#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3" grpId="1"/>
      <p:bldP spid="15" grpId="0"/>
      <p:bldP spid="16" grpId="0" animBg="1"/>
      <p:bldP spid="19" grpId="0"/>
      <p:bldP spid="19" grpId="1"/>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2000"/>
          </a:xfrm>
        </p:spPr>
        <p:txBody>
          <a:bodyPr/>
          <a:lstStyle/>
          <a:p>
            <a:r>
              <a:rPr lang="en-US" dirty="0" smtClean="0"/>
              <a:t>History of Science</a:t>
            </a:r>
            <a:endParaRPr lang="en-US" dirty="0"/>
          </a:p>
        </p:txBody>
      </p:sp>
      <p:sp>
        <p:nvSpPr>
          <p:cNvPr id="5" name="Content Placeholder 2"/>
          <p:cNvSpPr txBox="1">
            <a:spLocks/>
          </p:cNvSpPr>
          <p:nvPr/>
        </p:nvSpPr>
        <p:spPr>
          <a:xfrm>
            <a:off x="419100" y="895350"/>
            <a:ext cx="8229600" cy="3470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Global warming meme 30 years old</a:t>
            </a:r>
          </a:p>
          <a:p>
            <a:r>
              <a:rPr lang="en-US" dirty="0" smtClean="0"/>
              <a:t>Climate science has advanced greatly</a:t>
            </a:r>
          </a:p>
          <a:p>
            <a:r>
              <a:rPr lang="en-US" dirty="0" smtClean="0"/>
              <a:t>Vast investment in the </a:t>
            </a:r>
            <a:r>
              <a:rPr lang="en-US" dirty="0"/>
              <a:t>Global warming </a:t>
            </a:r>
            <a:r>
              <a:rPr lang="en-US" dirty="0" smtClean="0"/>
              <a:t>meme</a:t>
            </a:r>
          </a:p>
          <a:p>
            <a:r>
              <a:rPr lang="en-US" dirty="0" smtClean="0"/>
              <a:t>Since 2000 - CO</a:t>
            </a:r>
            <a:r>
              <a:rPr lang="en-US" baseline="-25000" dirty="0" smtClean="0"/>
              <a:t>2</a:t>
            </a:r>
            <a:r>
              <a:rPr lang="en-US" dirty="0" smtClean="0"/>
              <a:t> up 8%, temperature hardly at all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38500"/>
            <a:ext cx="6629400" cy="1905000"/>
          </a:xfrm>
          <a:prstGeom prst="rect">
            <a:avLst/>
          </a:prstGeom>
        </p:spPr>
      </p:pic>
    </p:spTree>
    <p:extLst>
      <p:ext uri="{BB962C8B-B14F-4D97-AF65-F5344CB8AC3E}">
        <p14:creationId xmlns:p14="http://schemas.microsoft.com/office/powerpoint/2010/main" val="38162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Diplomacy</a:t>
            </a:r>
            <a:endParaRPr lang="en-US" dirty="0"/>
          </a:p>
        </p:txBody>
      </p:sp>
      <p:sp>
        <p:nvSpPr>
          <p:cNvPr id="3" name="Content Placeholder 2"/>
          <p:cNvSpPr>
            <a:spLocks noGrp="1"/>
          </p:cNvSpPr>
          <p:nvPr>
            <p:ph idx="1"/>
          </p:nvPr>
        </p:nvSpPr>
        <p:spPr>
          <a:xfrm>
            <a:off x="609600" y="1543050"/>
            <a:ext cx="3810000" cy="1600200"/>
          </a:xfrm>
        </p:spPr>
        <p:txBody>
          <a:bodyPr>
            <a:normAutofit fontScale="92500" lnSpcReduction="10000"/>
          </a:bodyPr>
          <a:lstStyle/>
          <a:p>
            <a:r>
              <a:rPr lang="en-US" dirty="0" smtClean="0"/>
              <a:t>Kyoto 1997</a:t>
            </a:r>
          </a:p>
          <a:p>
            <a:r>
              <a:rPr lang="en-US" dirty="0" smtClean="0"/>
              <a:t>Copenhagen 2009</a:t>
            </a:r>
          </a:p>
          <a:p>
            <a:r>
              <a:rPr lang="en-US" dirty="0" smtClean="0"/>
              <a:t>Paris 2015</a:t>
            </a:r>
            <a:endParaRPr lang="en-US" dirty="0"/>
          </a:p>
        </p:txBody>
      </p:sp>
      <p:sp>
        <p:nvSpPr>
          <p:cNvPr id="5" name="Content Placeholder 2"/>
          <p:cNvSpPr txBox="1">
            <a:spLocks/>
          </p:cNvSpPr>
          <p:nvPr/>
        </p:nvSpPr>
        <p:spPr>
          <a:xfrm>
            <a:off x="4724400" y="1543050"/>
            <a:ext cx="3810000" cy="1600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Serious Attempt</a:t>
            </a:r>
          </a:p>
          <a:p>
            <a:pPr marL="0" indent="0">
              <a:buNone/>
            </a:pPr>
            <a:r>
              <a:rPr lang="en-US" dirty="0" smtClean="0"/>
              <a:t>Not so serious</a:t>
            </a:r>
          </a:p>
          <a:p>
            <a:pPr marL="0" indent="0">
              <a:buNone/>
            </a:pPr>
            <a:r>
              <a:rPr lang="en-US" dirty="0" smtClean="0"/>
              <a:t>Promises, promises</a:t>
            </a:r>
            <a:endParaRPr lang="en-US" dirty="0"/>
          </a:p>
        </p:txBody>
      </p:sp>
    </p:spTree>
    <p:extLst>
      <p:ext uri="{BB962C8B-B14F-4D97-AF65-F5344CB8AC3E}">
        <p14:creationId xmlns:p14="http://schemas.microsoft.com/office/powerpoint/2010/main" val="56313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Beneficial Results</a:t>
            </a:r>
            <a:endParaRPr lang="en-US" dirty="0"/>
          </a:p>
        </p:txBody>
      </p:sp>
      <p:sp>
        <p:nvSpPr>
          <p:cNvPr id="3" name="Content Placeholder 2"/>
          <p:cNvSpPr>
            <a:spLocks noGrp="1"/>
          </p:cNvSpPr>
          <p:nvPr>
            <p:ph idx="1"/>
          </p:nvPr>
        </p:nvSpPr>
        <p:spPr>
          <a:xfrm>
            <a:off x="457200" y="971550"/>
            <a:ext cx="8229600" cy="3394472"/>
          </a:xfrm>
        </p:spPr>
        <p:txBody>
          <a:bodyPr>
            <a:normAutofit fontScale="77500" lnSpcReduction="20000"/>
          </a:bodyPr>
          <a:lstStyle/>
          <a:p>
            <a:r>
              <a:rPr lang="en-US" dirty="0" smtClean="0"/>
              <a:t>Spurred development of renewable energy</a:t>
            </a:r>
          </a:p>
          <a:p>
            <a:pPr lvl="1"/>
            <a:r>
              <a:rPr lang="en-US" dirty="0" smtClean="0"/>
              <a:t>Solar</a:t>
            </a:r>
          </a:p>
          <a:p>
            <a:pPr lvl="1"/>
            <a:r>
              <a:rPr lang="en-US" dirty="0" smtClean="0"/>
              <a:t>Wind</a:t>
            </a:r>
          </a:p>
          <a:p>
            <a:r>
              <a:rPr lang="en-US" dirty="0" smtClean="0"/>
              <a:t>Slowed deforestation</a:t>
            </a:r>
          </a:p>
          <a:p>
            <a:r>
              <a:rPr lang="en-US" dirty="0" smtClean="0"/>
              <a:t>Spotlight environmental damage</a:t>
            </a:r>
          </a:p>
          <a:p>
            <a:pPr lvl="1"/>
            <a:r>
              <a:rPr lang="en-US" dirty="0" smtClean="0"/>
              <a:t>Tar Sands</a:t>
            </a:r>
          </a:p>
          <a:p>
            <a:pPr lvl="1"/>
            <a:r>
              <a:rPr lang="en-US" dirty="0" smtClean="0"/>
              <a:t>Shale Oil / Fracking</a:t>
            </a:r>
          </a:p>
          <a:p>
            <a:pPr lvl="1"/>
            <a:r>
              <a:rPr lang="en-US" dirty="0" smtClean="0"/>
              <a:t>Mountaintop Removal</a:t>
            </a:r>
          </a:p>
          <a:p>
            <a:r>
              <a:rPr lang="en-US" dirty="0" smtClean="0"/>
              <a:t>Maybe prevented some global warming?</a:t>
            </a:r>
          </a:p>
          <a:p>
            <a:pPr lvl="1"/>
            <a:endParaRPr lang="en-US" dirty="0"/>
          </a:p>
          <a:p>
            <a:pPr marL="457200" lvl="1" indent="0">
              <a:buNone/>
            </a:pPr>
            <a:endParaRPr lang="en-US" dirty="0"/>
          </a:p>
        </p:txBody>
      </p:sp>
    </p:spTree>
    <p:extLst>
      <p:ext uri="{BB962C8B-B14F-4D97-AF65-F5344CB8AC3E}">
        <p14:creationId xmlns:p14="http://schemas.microsoft.com/office/powerpoint/2010/main" val="365103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a:xfrm>
            <a:off x="419100" y="971550"/>
            <a:ext cx="8229600" cy="3394472"/>
          </a:xfrm>
        </p:spPr>
        <p:txBody>
          <a:bodyPr>
            <a:normAutofit fontScale="92500" lnSpcReduction="10000"/>
          </a:bodyPr>
          <a:lstStyle/>
          <a:p>
            <a:r>
              <a:rPr lang="en-US" dirty="0" smtClean="0"/>
              <a:t>Rich country populations will shrink (and China)</a:t>
            </a:r>
          </a:p>
          <a:p>
            <a:r>
              <a:rPr lang="en-US" dirty="0" smtClean="0"/>
              <a:t>Self-driving cars: </a:t>
            </a:r>
          </a:p>
          <a:p>
            <a:pPr lvl="1"/>
            <a:r>
              <a:rPr lang="en-US" dirty="0" smtClean="0"/>
              <a:t>Less weight </a:t>
            </a:r>
          </a:p>
          <a:p>
            <a:pPr lvl="1"/>
            <a:r>
              <a:rPr lang="en-US" dirty="0" smtClean="0"/>
              <a:t>Less sex appeal</a:t>
            </a:r>
          </a:p>
          <a:p>
            <a:pPr lvl="1"/>
            <a:r>
              <a:rPr lang="en-US" dirty="0" smtClean="0"/>
              <a:t>More shared use</a:t>
            </a:r>
          </a:p>
          <a:p>
            <a:r>
              <a:rPr lang="en-US" dirty="0" smtClean="0"/>
              <a:t>Better heating, lighting and industrial</a:t>
            </a:r>
          </a:p>
          <a:p>
            <a:r>
              <a:rPr lang="en-US" dirty="0" smtClean="0"/>
              <a:t>Resurgence of nuclear (???)</a:t>
            </a:r>
            <a:endParaRPr lang="en-US" dirty="0"/>
          </a:p>
        </p:txBody>
      </p:sp>
      <p:sp>
        <p:nvSpPr>
          <p:cNvPr id="4" name="TextBox 3"/>
          <p:cNvSpPr txBox="1"/>
          <p:nvPr/>
        </p:nvSpPr>
        <p:spPr>
          <a:xfrm>
            <a:off x="7086600" y="1452346"/>
            <a:ext cx="990600" cy="584775"/>
          </a:xfrm>
          <a:prstGeom prst="rect">
            <a:avLst/>
          </a:prstGeom>
          <a:noFill/>
        </p:spPr>
        <p:txBody>
          <a:bodyPr wrap="square" rtlCol="0">
            <a:spAutoFit/>
          </a:bodyPr>
          <a:lstStyle/>
          <a:p>
            <a:r>
              <a:rPr lang="en-US" sz="3200" dirty="0" smtClean="0"/>
              <a:t>23%</a:t>
            </a:r>
            <a:endParaRPr lang="en-US" sz="3200" dirty="0"/>
          </a:p>
        </p:txBody>
      </p:sp>
      <p:sp>
        <p:nvSpPr>
          <p:cNvPr id="5" name="TextBox 4"/>
          <p:cNvSpPr txBox="1"/>
          <p:nvPr/>
        </p:nvSpPr>
        <p:spPr>
          <a:xfrm>
            <a:off x="7096125" y="3181350"/>
            <a:ext cx="990600" cy="584775"/>
          </a:xfrm>
          <a:prstGeom prst="rect">
            <a:avLst/>
          </a:prstGeom>
          <a:noFill/>
        </p:spPr>
        <p:txBody>
          <a:bodyPr wrap="square" rtlCol="0">
            <a:spAutoFit/>
          </a:bodyPr>
          <a:lstStyle/>
          <a:p>
            <a:r>
              <a:rPr lang="en-US" sz="3200" dirty="0" smtClean="0"/>
              <a:t>42%</a:t>
            </a:r>
            <a:endParaRPr lang="en-US" sz="3200" dirty="0"/>
          </a:p>
        </p:txBody>
      </p:sp>
      <p:sp>
        <p:nvSpPr>
          <p:cNvPr id="6" name="TextBox 5"/>
          <p:cNvSpPr txBox="1"/>
          <p:nvPr/>
        </p:nvSpPr>
        <p:spPr>
          <a:xfrm>
            <a:off x="161925" y="4248150"/>
            <a:ext cx="5172075" cy="584775"/>
          </a:xfrm>
          <a:prstGeom prst="rect">
            <a:avLst/>
          </a:prstGeom>
          <a:noFill/>
        </p:spPr>
        <p:txBody>
          <a:bodyPr wrap="square" rtlCol="0">
            <a:spAutoFit/>
          </a:bodyPr>
          <a:lstStyle/>
          <a:p>
            <a:r>
              <a:rPr lang="en-US" sz="3200" dirty="0" smtClean="0"/>
              <a:t>Do cut fossil fuel use, but… </a:t>
            </a:r>
          </a:p>
        </p:txBody>
      </p:sp>
      <p:sp>
        <p:nvSpPr>
          <p:cNvPr id="7" name="TextBox 6"/>
          <p:cNvSpPr txBox="1"/>
          <p:nvPr/>
        </p:nvSpPr>
        <p:spPr>
          <a:xfrm>
            <a:off x="5105400" y="4019550"/>
            <a:ext cx="3810000" cy="1292662"/>
          </a:xfrm>
          <a:prstGeom prst="rect">
            <a:avLst/>
          </a:prstGeom>
          <a:noFill/>
        </p:spPr>
        <p:txBody>
          <a:bodyPr wrap="square" rtlCol="0">
            <a:spAutoFit/>
          </a:bodyPr>
          <a:lstStyle/>
          <a:p>
            <a:r>
              <a:rPr lang="en-US" sz="6000" dirty="0">
                <a:solidFill>
                  <a:srgbClr val="FF0000"/>
                </a:solidFill>
              </a:rPr>
              <a:t>Don’t Panic</a:t>
            </a:r>
          </a:p>
          <a:p>
            <a:endParaRPr lang="en-US" dirty="0"/>
          </a:p>
        </p:txBody>
      </p:sp>
    </p:spTree>
    <p:extLst>
      <p:ext uri="{BB962C8B-B14F-4D97-AF65-F5344CB8AC3E}">
        <p14:creationId xmlns:p14="http://schemas.microsoft.com/office/powerpoint/2010/main" val="126713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7">
                                            <p:txEl>
                                              <p:pRg st="0" end="0"/>
                                            </p:txEl>
                                          </p:spTgt>
                                        </p:tgtEl>
                                      </p:cBhvr>
                                    </p:animEffect>
                                    <p:animScale>
                                      <p:cBhvr>
                                        <p:cTn id="59"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0151"/>
            <a:ext cx="7848600" cy="3394472"/>
          </a:xfrm>
        </p:spPr>
        <p:txBody>
          <a:bodyPr>
            <a:normAutofit fontScale="40000" lnSpcReduction="20000"/>
          </a:bodyPr>
          <a:lstStyle/>
          <a:p>
            <a:pPr marL="0" indent="0">
              <a:buNone/>
            </a:pPr>
            <a:r>
              <a:rPr lang="en-US" dirty="0" smtClean="0"/>
              <a:t>I </a:t>
            </a:r>
            <a:r>
              <a:rPr lang="en-US" dirty="0"/>
              <a:t>am a retired computer programmer, entrepreneur and computer book author. In retirement I have studied statistics and have read sufficiently extensively to be a top 500 Amazon reviewer. I have lectured at the university level on ecology and read extensively on climate change. </a:t>
            </a:r>
            <a:r>
              <a:rPr lang="en-US" dirty="0" smtClean="0"/>
              <a:t>Here are links to some useful books I have reviewed on Amazon:</a:t>
            </a:r>
            <a:r>
              <a:rPr lang="en-US" dirty="0"/>
              <a:t> </a:t>
            </a:r>
            <a:endParaRPr lang="en-US" dirty="0" smtClean="0"/>
          </a:p>
          <a:p>
            <a:r>
              <a:rPr lang="en-US" dirty="0" smtClean="0">
                <a:hlinkClick r:id="rId3"/>
              </a:rPr>
              <a:t>Whole </a:t>
            </a:r>
            <a:r>
              <a:rPr lang="en-US" dirty="0">
                <a:hlinkClick r:id="rId3"/>
              </a:rPr>
              <a:t>Earth Discipline</a:t>
            </a:r>
            <a:r>
              <a:rPr lang="en-US" dirty="0"/>
              <a:t> by environmentalist Stewart Brand</a:t>
            </a:r>
            <a:r>
              <a:rPr lang="en-US" dirty="0" smtClean="0"/>
              <a:t>,</a:t>
            </a:r>
            <a:r>
              <a:rPr lang="en-US" dirty="0"/>
              <a:t> </a:t>
            </a:r>
            <a:endParaRPr lang="en-US" dirty="0" smtClean="0"/>
          </a:p>
          <a:p>
            <a:r>
              <a:rPr lang="en-US" dirty="0" smtClean="0">
                <a:hlinkClick r:id="rId4"/>
              </a:rPr>
              <a:t>A </a:t>
            </a:r>
            <a:r>
              <a:rPr lang="en-US" dirty="0">
                <a:hlinkClick r:id="rId4"/>
              </a:rPr>
              <a:t>Vast Machine</a:t>
            </a:r>
            <a:r>
              <a:rPr lang="en-US" dirty="0"/>
              <a:t> by Paul Edwards</a:t>
            </a:r>
            <a:r>
              <a:rPr lang="en-US" dirty="0" smtClean="0"/>
              <a:t>,</a:t>
            </a:r>
          </a:p>
          <a:p>
            <a:r>
              <a:rPr lang="en-US" dirty="0" smtClean="0">
                <a:hlinkClick r:id="rId5"/>
              </a:rPr>
              <a:t>Global Warming Gridlock</a:t>
            </a:r>
            <a:r>
              <a:rPr lang="en-US" dirty="0" smtClean="0"/>
              <a:t> by David Victor. </a:t>
            </a:r>
          </a:p>
          <a:p>
            <a:r>
              <a:rPr lang="en-US" dirty="0" smtClean="0">
                <a:hlinkClick r:id="rId6"/>
              </a:rPr>
              <a:t>The Neglected Sun – Why the Sun Precludes Climate Catastrophe</a:t>
            </a:r>
            <a:r>
              <a:rPr lang="en-US" dirty="0" smtClean="0"/>
              <a:t> by Fritz Vahrenholt and Sebastian </a:t>
            </a:r>
            <a:r>
              <a:rPr lang="en-US" dirty="0" err="1" smtClean="0"/>
              <a:t>Luening</a:t>
            </a:r>
            <a:r>
              <a:rPr lang="en-US" dirty="0" smtClean="0"/>
              <a:t>, </a:t>
            </a:r>
          </a:p>
          <a:p>
            <a:r>
              <a:rPr lang="en-US" dirty="0" smtClean="0">
                <a:hlinkClick r:id="rId7"/>
              </a:rPr>
              <a:t>Climate </a:t>
            </a:r>
            <a:r>
              <a:rPr lang="en-US" dirty="0">
                <a:hlinkClick r:id="rId7"/>
              </a:rPr>
              <a:t>Change Reconsidered</a:t>
            </a:r>
            <a:r>
              <a:rPr lang="en-US" dirty="0"/>
              <a:t>  by S. Fred </a:t>
            </a:r>
            <a:r>
              <a:rPr lang="en-US" dirty="0" smtClean="0"/>
              <a:t>Singer,</a:t>
            </a:r>
          </a:p>
          <a:p>
            <a:r>
              <a:rPr lang="en-US" dirty="0" smtClean="0">
                <a:hlinkClick r:id="rId8"/>
              </a:rPr>
              <a:t>Unstoppable </a:t>
            </a:r>
            <a:r>
              <a:rPr lang="en-US" dirty="0">
                <a:hlinkClick r:id="rId8"/>
              </a:rPr>
              <a:t>Global Warming: Every 1,500 Years</a:t>
            </a:r>
            <a:r>
              <a:rPr lang="en-US" dirty="0"/>
              <a:t> by S. Fred Singer, and </a:t>
            </a:r>
            <a:endParaRPr lang="en-US" dirty="0" smtClean="0"/>
          </a:p>
          <a:p>
            <a:r>
              <a:rPr lang="en-US" dirty="0" smtClean="0">
                <a:hlinkClick r:id="rId9"/>
              </a:rPr>
              <a:t>Losing Control: The Emerging Threats to Western Prosperity</a:t>
            </a:r>
            <a:r>
              <a:rPr lang="en-US" dirty="0" smtClean="0"/>
              <a:t> by Stephen King, </a:t>
            </a:r>
          </a:p>
          <a:p>
            <a:r>
              <a:rPr lang="en-US" dirty="0" smtClean="0">
                <a:hlinkClick r:id="rId10"/>
              </a:rPr>
              <a:t>Paleoclimate (Princeton Primers on Climate)</a:t>
            </a:r>
            <a:endParaRPr lang="en-US" dirty="0" smtClean="0"/>
          </a:p>
          <a:p>
            <a:pPr marL="0" indent="0">
              <a:buNone/>
            </a:pPr>
            <a:endParaRPr lang="en-US" dirty="0"/>
          </a:p>
          <a:p>
            <a:pPr marL="0" indent="0">
              <a:buNone/>
            </a:pPr>
            <a:r>
              <a:rPr lang="en-US" dirty="0" smtClean="0"/>
              <a:t>These </a:t>
            </a:r>
            <a:r>
              <a:rPr lang="en-US" dirty="0"/>
              <a:t>are important names in the </a:t>
            </a:r>
            <a:r>
              <a:rPr lang="en-US" dirty="0" smtClean="0"/>
              <a:t>field.  Google also Roger </a:t>
            </a:r>
            <a:r>
              <a:rPr lang="en-US" dirty="0" err="1"/>
              <a:t>Pielke</a:t>
            </a:r>
            <a:r>
              <a:rPr lang="en-US" dirty="0"/>
              <a:t>, who is much in the news now as he speaks out about how the IPCC-inspired </a:t>
            </a:r>
            <a:r>
              <a:rPr lang="en-US" dirty="0" smtClean="0"/>
              <a:t>establishment, </a:t>
            </a:r>
            <a:r>
              <a:rPr lang="en-US" dirty="0"/>
              <a:t>including media executives, have conspired to shut him up. </a:t>
            </a:r>
            <a:r>
              <a:rPr lang="en-US" dirty="0" smtClean="0"/>
              <a:t> Google John J. Bates, formerly of NOAA, about how that organization faked data.</a:t>
            </a:r>
          </a:p>
          <a:p>
            <a:pPr marL="0" indent="0">
              <a:buNone/>
            </a:pPr>
            <a:endParaRPr lang="en-US" dirty="0"/>
          </a:p>
          <a:p>
            <a:pPr marL="0" indent="0">
              <a:buNone/>
            </a:pPr>
            <a:r>
              <a:rPr lang="en-US" dirty="0" smtClean="0"/>
              <a:t>See references at </a:t>
            </a:r>
            <a:r>
              <a:rPr lang="en-US" dirty="0" smtClean="0">
                <a:hlinkClick r:id="rId11"/>
              </a:rPr>
              <a:t>www.grahamseibert.com/Climate</a:t>
            </a:r>
            <a:endParaRPr lang="en-US" dirty="0"/>
          </a:p>
        </p:txBody>
      </p:sp>
      <p:sp>
        <p:nvSpPr>
          <p:cNvPr id="4" name="TextBox 3"/>
          <p:cNvSpPr txBox="1"/>
          <p:nvPr/>
        </p:nvSpPr>
        <p:spPr>
          <a:xfrm>
            <a:off x="3276600" y="342900"/>
            <a:ext cx="2743200" cy="830997"/>
          </a:xfrm>
          <a:prstGeom prst="rect">
            <a:avLst/>
          </a:prstGeom>
          <a:noFill/>
        </p:spPr>
        <p:txBody>
          <a:bodyPr wrap="square" rtlCol="0">
            <a:spAutoFit/>
          </a:bodyPr>
          <a:lstStyle/>
          <a:p>
            <a:r>
              <a:rPr lang="en-US" sz="4800" dirty="0" smtClean="0"/>
              <a:t>Afterword</a:t>
            </a:r>
            <a:endParaRPr lang="en-US" sz="4800" dirty="0"/>
          </a:p>
        </p:txBody>
      </p:sp>
    </p:spTree>
    <p:extLst>
      <p:ext uri="{BB962C8B-B14F-4D97-AF65-F5344CB8AC3E}">
        <p14:creationId xmlns:p14="http://schemas.microsoft.com/office/powerpoint/2010/main" val="84486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058" y="1727466"/>
            <a:ext cx="4266035" cy="341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Theory</a:t>
            </a:r>
            <a:endParaRPr lang="en-US" dirty="0"/>
          </a:p>
        </p:txBody>
      </p:sp>
      <p:sp>
        <p:nvSpPr>
          <p:cNvPr id="8" name="TextBox 7"/>
          <p:cNvSpPr txBox="1"/>
          <p:nvPr/>
        </p:nvSpPr>
        <p:spPr>
          <a:xfrm>
            <a:off x="4114800" y="3202007"/>
            <a:ext cx="1905000" cy="369332"/>
          </a:xfrm>
          <a:prstGeom prst="rect">
            <a:avLst/>
          </a:prstGeom>
          <a:noFill/>
        </p:spPr>
        <p:txBody>
          <a:bodyPr wrap="square" rtlCol="0">
            <a:spAutoFit/>
          </a:bodyPr>
          <a:lstStyle/>
          <a:p>
            <a:r>
              <a:rPr lang="en-US" dirty="0" smtClean="0"/>
              <a:t>Methane</a:t>
            </a:r>
            <a:endParaRPr lang="en-US" dirty="0"/>
          </a:p>
        </p:txBody>
      </p:sp>
      <p:sp>
        <p:nvSpPr>
          <p:cNvPr id="16" name="TextBox 15"/>
          <p:cNvSpPr txBox="1"/>
          <p:nvPr/>
        </p:nvSpPr>
        <p:spPr>
          <a:xfrm>
            <a:off x="4888124" y="2834857"/>
            <a:ext cx="1905000" cy="369332"/>
          </a:xfrm>
          <a:prstGeom prst="rect">
            <a:avLst/>
          </a:prstGeom>
          <a:noFill/>
        </p:spPr>
        <p:txBody>
          <a:bodyPr wrap="square" rtlCol="0">
            <a:spAutoFit/>
          </a:bodyPr>
          <a:lstStyle/>
          <a:p>
            <a:r>
              <a:rPr lang="en-US" dirty="0" smtClean="0"/>
              <a:t>Carbon Dioxide</a:t>
            </a:r>
            <a:endParaRPr lang="en-US" dirty="0"/>
          </a:p>
        </p:txBody>
      </p:sp>
      <p:sp>
        <p:nvSpPr>
          <p:cNvPr id="17" name="TextBox 16"/>
          <p:cNvSpPr txBox="1"/>
          <p:nvPr/>
        </p:nvSpPr>
        <p:spPr>
          <a:xfrm>
            <a:off x="3124200" y="2400300"/>
            <a:ext cx="1905000" cy="369332"/>
          </a:xfrm>
          <a:prstGeom prst="rect">
            <a:avLst/>
          </a:prstGeom>
          <a:noFill/>
        </p:spPr>
        <p:txBody>
          <a:bodyPr wrap="square" rtlCol="0">
            <a:spAutoFit/>
          </a:bodyPr>
          <a:lstStyle/>
          <a:p>
            <a:r>
              <a:rPr lang="en-US" dirty="0" smtClean="0"/>
              <a:t>Nitrogen</a:t>
            </a:r>
            <a:endParaRPr lang="en-US" dirty="0"/>
          </a:p>
        </p:txBody>
      </p:sp>
      <p:sp>
        <p:nvSpPr>
          <p:cNvPr id="18" name="TextBox 17"/>
          <p:cNvSpPr txBox="1"/>
          <p:nvPr/>
        </p:nvSpPr>
        <p:spPr>
          <a:xfrm>
            <a:off x="4191000" y="2041505"/>
            <a:ext cx="952500" cy="369332"/>
          </a:xfrm>
          <a:prstGeom prst="rect">
            <a:avLst/>
          </a:prstGeom>
          <a:noFill/>
        </p:spPr>
        <p:txBody>
          <a:bodyPr wrap="square" rtlCol="0">
            <a:spAutoFit/>
          </a:bodyPr>
          <a:lstStyle/>
          <a:p>
            <a:r>
              <a:rPr lang="en-US" dirty="0" smtClean="0"/>
              <a:t>Oxygen</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25" y="3459682"/>
            <a:ext cx="1428750" cy="1293019"/>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46080"/>
            <a:ext cx="1905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0000">
            <a:off x="2195620" y="1394110"/>
            <a:ext cx="4519288" cy="288149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0000">
            <a:off x="4890412" y="1377755"/>
            <a:ext cx="1933575" cy="1771650"/>
          </a:xfrm>
          <a:prstGeom prst="rect">
            <a:avLst/>
          </a:prstGeom>
        </p:spPr>
      </p:pic>
    </p:spTree>
    <p:custDataLst>
      <p:tags r:id="rId1"/>
    </p:custDataLst>
    <p:extLst>
      <p:ext uri="{BB962C8B-B14F-4D97-AF65-F5344CB8AC3E}">
        <p14:creationId xmlns:p14="http://schemas.microsoft.com/office/powerpoint/2010/main" val="25326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5E-6 -3.45679E-6 L -0.39896 0.31173 " pathEditMode="relative" rAng="0" ptsTypes="AA">
                                      <p:cBhvr>
                                        <p:cTn id="6" dur="2000" fill="hold"/>
                                        <p:tgtEl>
                                          <p:spTgt spid="6"/>
                                        </p:tgtEl>
                                        <p:attrNameLst>
                                          <p:attrName>ppt_x</p:attrName>
                                          <p:attrName>ppt_y</p:attrName>
                                        </p:attrNameLst>
                                      </p:cBhvr>
                                      <p:rCtr x="-19948" y="15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736" y="1823592"/>
            <a:ext cx="5611389" cy="22825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129" y="1265714"/>
            <a:ext cx="4251140" cy="34152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700000">
            <a:off x="2514431" y="2814637"/>
            <a:ext cx="1450181" cy="1328738"/>
          </a:xfrm>
          <a:prstGeom prst="rect">
            <a:avLst/>
          </a:prstGeom>
        </p:spPr>
      </p:pic>
      <p:sp>
        <p:nvSpPr>
          <p:cNvPr id="2" name="Title 1"/>
          <p:cNvSpPr>
            <a:spLocks noGrp="1"/>
          </p:cNvSpPr>
          <p:nvPr>
            <p:ph type="title"/>
          </p:nvPr>
        </p:nvSpPr>
        <p:spPr/>
        <p:txBody>
          <a:bodyPr/>
          <a:lstStyle/>
          <a:p>
            <a:r>
              <a:rPr lang="en-US" dirty="0" smtClean="0">
                <a:solidFill>
                  <a:schemeClr val="bg1"/>
                </a:solidFill>
              </a:rPr>
              <a:t>The Theory</a:t>
            </a:r>
            <a:endParaRPr lang="en-US" dirty="0">
              <a:solidFill>
                <a:schemeClr val="bg1"/>
              </a:solidFill>
            </a:endParaRPr>
          </a:p>
        </p:txBody>
      </p:sp>
      <p:sp>
        <p:nvSpPr>
          <p:cNvPr id="8" name="TextBox 7"/>
          <p:cNvSpPr txBox="1"/>
          <p:nvPr/>
        </p:nvSpPr>
        <p:spPr>
          <a:xfrm>
            <a:off x="4114800" y="3202007"/>
            <a:ext cx="1905000" cy="369332"/>
          </a:xfrm>
          <a:prstGeom prst="rect">
            <a:avLst/>
          </a:prstGeom>
          <a:noFill/>
        </p:spPr>
        <p:txBody>
          <a:bodyPr wrap="square" rtlCol="0">
            <a:spAutoFit/>
          </a:bodyPr>
          <a:lstStyle/>
          <a:p>
            <a:r>
              <a:rPr lang="en-US" dirty="0" smtClean="0">
                <a:solidFill>
                  <a:schemeClr val="bg1"/>
                </a:solidFill>
              </a:rPr>
              <a:t>Methane</a:t>
            </a:r>
            <a:endParaRPr lang="en-US" dirty="0">
              <a:solidFill>
                <a:schemeClr val="bg1"/>
              </a:solidFill>
            </a:endParaRPr>
          </a:p>
        </p:txBody>
      </p:sp>
      <p:sp>
        <p:nvSpPr>
          <p:cNvPr id="16" name="TextBox 15"/>
          <p:cNvSpPr txBox="1"/>
          <p:nvPr/>
        </p:nvSpPr>
        <p:spPr>
          <a:xfrm>
            <a:off x="4888124" y="2834857"/>
            <a:ext cx="1905000" cy="369332"/>
          </a:xfrm>
          <a:prstGeom prst="rect">
            <a:avLst/>
          </a:prstGeom>
          <a:noFill/>
        </p:spPr>
        <p:txBody>
          <a:bodyPr wrap="square" rtlCol="0">
            <a:spAutoFit/>
          </a:bodyPr>
          <a:lstStyle/>
          <a:p>
            <a:r>
              <a:rPr lang="en-US" dirty="0" smtClean="0">
                <a:solidFill>
                  <a:schemeClr val="bg1"/>
                </a:solidFill>
              </a:rPr>
              <a:t>Carbon</a:t>
            </a:r>
            <a:r>
              <a:rPr lang="en-US" dirty="0" smtClean="0"/>
              <a:t> Dioxide</a:t>
            </a:r>
            <a:endParaRPr lang="en-US" dirty="0"/>
          </a:p>
        </p:txBody>
      </p:sp>
      <p:sp>
        <p:nvSpPr>
          <p:cNvPr id="17" name="TextBox 16"/>
          <p:cNvSpPr txBox="1"/>
          <p:nvPr/>
        </p:nvSpPr>
        <p:spPr>
          <a:xfrm>
            <a:off x="3124200" y="2400300"/>
            <a:ext cx="1905000" cy="369332"/>
          </a:xfrm>
          <a:prstGeom prst="rect">
            <a:avLst/>
          </a:prstGeom>
          <a:noFill/>
        </p:spPr>
        <p:txBody>
          <a:bodyPr wrap="square" rtlCol="0">
            <a:spAutoFit/>
          </a:bodyPr>
          <a:lstStyle/>
          <a:p>
            <a:r>
              <a:rPr lang="en-US" dirty="0" smtClean="0">
                <a:solidFill>
                  <a:schemeClr val="bg1"/>
                </a:solidFill>
              </a:rPr>
              <a:t>Nitrogen</a:t>
            </a:r>
            <a:endParaRPr lang="en-US" dirty="0">
              <a:solidFill>
                <a:schemeClr val="bg1"/>
              </a:solidFill>
            </a:endParaRPr>
          </a:p>
        </p:txBody>
      </p:sp>
      <p:sp>
        <p:nvSpPr>
          <p:cNvPr id="18" name="TextBox 17"/>
          <p:cNvSpPr txBox="1"/>
          <p:nvPr/>
        </p:nvSpPr>
        <p:spPr>
          <a:xfrm>
            <a:off x="4191000" y="2041505"/>
            <a:ext cx="952500" cy="369332"/>
          </a:xfrm>
          <a:prstGeom prst="rect">
            <a:avLst/>
          </a:prstGeom>
          <a:noFill/>
        </p:spPr>
        <p:txBody>
          <a:bodyPr wrap="square" rtlCol="0">
            <a:spAutoFit/>
          </a:bodyPr>
          <a:lstStyle/>
          <a:p>
            <a:r>
              <a:rPr lang="en-US" dirty="0" smtClean="0">
                <a:solidFill>
                  <a:schemeClr val="bg1"/>
                </a:solidFill>
              </a:rPr>
              <a:t>Oxygen</a:t>
            </a:r>
            <a:endParaRPr lang="en-US" dirty="0">
              <a:solidFill>
                <a:schemeClr val="bg1"/>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925" y="3459682"/>
            <a:ext cx="1428750" cy="1293019"/>
          </a:xfrm>
          <a:prstGeom prst="rect">
            <a:avLst/>
          </a:prstGeom>
        </p:spPr>
      </p:pic>
      <p:sp>
        <p:nvSpPr>
          <p:cNvPr id="14" name="TextBox 13"/>
          <p:cNvSpPr txBox="1"/>
          <p:nvPr/>
        </p:nvSpPr>
        <p:spPr>
          <a:xfrm>
            <a:off x="4892040" y="2832354"/>
            <a:ext cx="2118360" cy="369332"/>
          </a:xfrm>
          <a:prstGeom prst="rect">
            <a:avLst/>
          </a:prstGeom>
          <a:noFill/>
        </p:spPr>
        <p:txBody>
          <a:bodyPr wrap="square" rtlCol="0">
            <a:spAutoFit/>
          </a:bodyPr>
          <a:lstStyle/>
          <a:p>
            <a:r>
              <a:rPr lang="en-US" dirty="0" smtClean="0">
                <a:solidFill>
                  <a:srgbClr val="FF0000"/>
                </a:solidFill>
              </a:rPr>
              <a:t>Carbon Dioxide</a:t>
            </a:r>
            <a:endParaRPr lang="en-US" dirty="0">
              <a:solidFill>
                <a:srgbClr val="FF0000"/>
              </a:solidFill>
            </a:endParaRPr>
          </a:p>
        </p:txBody>
      </p:sp>
      <p:sp>
        <p:nvSpPr>
          <p:cNvPr id="15" name="TextBox 14"/>
          <p:cNvSpPr txBox="1"/>
          <p:nvPr/>
        </p:nvSpPr>
        <p:spPr>
          <a:xfrm>
            <a:off x="4114800" y="3657600"/>
            <a:ext cx="1905000" cy="369332"/>
          </a:xfrm>
          <a:prstGeom prst="rect">
            <a:avLst/>
          </a:prstGeom>
          <a:noFill/>
        </p:spPr>
        <p:txBody>
          <a:bodyPr wrap="square" rtlCol="0">
            <a:spAutoFit/>
          </a:bodyPr>
          <a:lstStyle/>
          <a:p>
            <a:r>
              <a:rPr lang="en-US" dirty="0" smtClean="0">
                <a:solidFill>
                  <a:srgbClr val="FF0000"/>
                </a:solidFill>
              </a:rPr>
              <a:t>Methane</a:t>
            </a:r>
            <a:endParaRPr lang="en-US" dirty="0">
              <a:solidFill>
                <a:srgbClr val="FF0000"/>
              </a:solidFill>
            </a:endParaRPr>
          </a:p>
        </p:txBody>
      </p:sp>
      <p:sp>
        <p:nvSpPr>
          <p:cNvPr id="12" name="TextBox 11"/>
          <p:cNvSpPr txBox="1"/>
          <p:nvPr/>
        </p:nvSpPr>
        <p:spPr>
          <a:xfrm>
            <a:off x="495300" y="1002760"/>
            <a:ext cx="3048000" cy="1569660"/>
          </a:xfrm>
          <a:prstGeom prst="rect">
            <a:avLst/>
          </a:prstGeom>
          <a:noFill/>
        </p:spPr>
        <p:txBody>
          <a:bodyPr wrap="square" rtlCol="0">
            <a:spAutoFit/>
          </a:bodyPr>
          <a:lstStyle/>
          <a:p>
            <a:r>
              <a:rPr lang="en-US" sz="2400" dirty="0" smtClean="0">
                <a:solidFill>
                  <a:schemeClr val="bg1"/>
                </a:solidFill>
              </a:rPr>
              <a:t>CO2 has gone from 280 parts per million to 400.  It is headed towards 450</a:t>
            </a:r>
            <a:endParaRPr lang="en-US" sz="2400" dirty="0">
              <a:solidFill>
                <a:schemeClr val="bg1"/>
              </a:solidFill>
            </a:endParaRPr>
          </a:p>
        </p:txBody>
      </p:sp>
      <p:sp>
        <p:nvSpPr>
          <p:cNvPr id="13" name="TextBox 12"/>
          <p:cNvSpPr txBox="1"/>
          <p:nvPr/>
        </p:nvSpPr>
        <p:spPr>
          <a:xfrm>
            <a:off x="495300" y="2514600"/>
            <a:ext cx="1866900" cy="1200329"/>
          </a:xfrm>
          <a:prstGeom prst="rect">
            <a:avLst/>
          </a:prstGeom>
          <a:noFill/>
        </p:spPr>
        <p:txBody>
          <a:bodyPr wrap="square" rtlCol="0">
            <a:spAutoFit/>
          </a:bodyPr>
          <a:lstStyle/>
          <a:p>
            <a:r>
              <a:rPr lang="en-US" sz="2400" dirty="0" smtClean="0">
                <a:solidFill>
                  <a:schemeClr val="bg1"/>
                </a:solidFill>
              </a:rPr>
              <a:t>More heat will be absorbed</a:t>
            </a:r>
            <a:endParaRPr lang="en-US" sz="2400" dirty="0">
              <a:solidFill>
                <a:schemeClr val="bg1"/>
              </a:solidFill>
            </a:endParaRPr>
          </a:p>
        </p:txBody>
      </p:sp>
    </p:spTree>
    <p:extLst>
      <p:ext uri="{BB962C8B-B14F-4D97-AF65-F5344CB8AC3E}">
        <p14:creationId xmlns:p14="http://schemas.microsoft.com/office/powerpoint/2010/main" val="391018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repeatCount="indefinite" accel="50000" decel="50000" fill="hold" nodeType="withEffect">
                                  <p:stCondLst>
                                    <p:cond delay="0"/>
                                  </p:stCondLst>
                                  <p:childTnLst>
                                    <p:animMotion origin="layout" path="M -2.77778E-7 1.11111E-6 L 0.57066 -0.2875 " pathEditMode="relative" rAng="0" ptsTypes="AA">
                                      <p:cBhvr>
                                        <p:cTn id="8" dur="2000" fill="hold"/>
                                        <p:tgtEl>
                                          <p:spTgt spid="9"/>
                                        </p:tgtEl>
                                        <p:attrNameLst>
                                          <p:attrName>ppt_x</p:attrName>
                                          <p:attrName>ppt_y</p:attrName>
                                        </p:attrNameLst>
                                      </p:cBhvr>
                                      <p:rCtr x="28524" y="-14375"/>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6" presetClass="emph" presetSubtype="0" fill="hold" grpId="2" nodeType="withEffect">
                                  <p:stCondLst>
                                    <p:cond delay="0"/>
                                  </p:stCondLst>
                                  <p:childTnLst>
                                    <p:animScale>
                                      <p:cBhvr>
                                        <p:cTn id="20" dur="2000" fill="hold"/>
                                        <p:tgtEl>
                                          <p:spTgt spid="15"/>
                                        </p:tgtEl>
                                      </p:cBhvr>
                                      <p:by x="300000" y="300000"/>
                                    </p:animScale>
                                  </p:childTnLst>
                                </p:cTn>
                              </p:par>
                              <p:par>
                                <p:cTn id="21" presetID="6" presetClass="emph" presetSubtype="0" fill="hold" grpId="2" nodeType="withEffect">
                                  <p:stCondLst>
                                    <p:cond delay="0"/>
                                  </p:stCondLst>
                                  <p:childTnLst>
                                    <p:animScale>
                                      <p:cBhvr>
                                        <p:cTn id="22" dur="2000" fill="hold"/>
                                        <p:tgtEl>
                                          <p:spTgt spid="14"/>
                                        </p:tgtEl>
                                      </p:cBhvr>
                                      <p:by x="300000" y="3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P spid="14" grpId="2"/>
      <p:bldP spid="15" grpId="0"/>
      <p:bldP spid="15" grpId="2"/>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71285" y="1200151"/>
            <a:ext cx="4001430" cy="339447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449" y="1200150"/>
            <a:ext cx="3998980" cy="339471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449" y="1191986"/>
            <a:ext cx="3998980" cy="3394710"/>
          </a:xfrm>
          <a:prstGeom prst="rect">
            <a:avLst/>
          </a:prstGeom>
        </p:spPr>
      </p:pic>
      <p:sp>
        <p:nvSpPr>
          <p:cNvPr id="2" name="Title 1"/>
          <p:cNvSpPr>
            <a:spLocks noGrp="1"/>
          </p:cNvSpPr>
          <p:nvPr>
            <p:ph type="title"/>
          </p:nvPr>
        </p:nvSpPr>
        <p:spPr/>
        <p:txBody>
          <a:bodyPr/>
          <a:lstStyle/>
          <a:p>
            <a:r>
              <a:rPr lang="en-US" dirty="0" smtClean="0"/>
              <a:t>The United Nations</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3028950"/>
            <a:ext cx="1113426" cy="532210"/>
          </a:xfrm>
          <a:prstGeom prst="rect">
            <a:avLst/>
          </a:prstGeom>
        </p:spPr>
      </p:pic>
      <p:sp>
        <p:nvSpPr>
          <p:cNvPr id="13" name="TextBox 12"/>
          <p:cNvSpPr txBox="1"/>
          <p:nvPr/>
        </p:nvSpPr>
        <p:spPr>
          <a:xfrm>
            <a:off x="1143000" y="3712464"/>
            <a:ext cx="1265826" cy="646331"/>
          </a:xfrm>
          <a:prstGeom prst="rect">
            <a:avLst/>
          </a:prstGeom>
          <a:noFill/>
        </p:spPr>
        <p:txBody>
          <a:bodyPr wrap="square" rtlCol="0">
            <a:spAutoFit/>
          </a:bodyPr>
          <a:lstStyle/>
          <a:p>
            <a:r>
              <a:rPr lang="en-US" dirty="0" smtClean="0"/>
              <a:t>Money</a:t>
            </a:r>
          </a:p>
          <a:p>
            <a:r>
              <a:rPr lang="en-US" dirty="0" smtClean="0"/>
              <a:t>Guilt   </a:t>
            </a:r>
            <a:endParaRPr lang="en-US" dirty="0"/>
          </a:p>
        </p:txBody>
      </p:sp>
      <p:sp>
        <p:nvSpPr>
          <p:cNvPr id="15" name="TextBox 14"/>
          <p:cNvSpPr txBox="1"/>
          <p:nvPr/>
        </p:nvSpPr>
        <p:spPr>
          <a:xfrm>
            <a:off x="6705600" y="3714750"/>
            <a:ext cx="1905000" cy="646331"/>
          </a:xfrm>
          <a:prstGeom prst="rect">
            <a:avLst/>
          </a:prstGeom>
          <a:noFill/>
        </p:spPr>
        <p:txBody>
          <a:bodyPr wrap="square" rtlCol="0">
            <a:spAutoFit/>
          </a:bodyPr>
          <a:lstStyle/>
          <a:p>
            <a:r>
              <a:rPr lang="en-US" dirty="0" smtClean="0"/>
              <a:t>UN Votes</a:t>
            </a:r>
          </a:p>
          <a:p>
            <a:r>
              <a:rPr lang="en-US" dirty="0" smtClean="0"/>
              <a:t>Poverty and claims</a:t>
            </a:r>
            <a:endParaRPr lang="en-US" dirty="0"/>
          </a:p>
        </p:txBody>
      </p:sp>
      <p:sp>
        <p:nvSpPr>
          <p:cNvPr id="14" name="TextBox 13"/>
          <p:cNvSpPr txBox="1"/>
          <p:nvPr/>
        </p:nvSpPr>
        <p:spPr>
          <a:xfrm>
            <a:off x="3362325" y="3875217"/>
            <a:ext cx="2895600" cy="1200329"/>
          </a:xfrm>
          <a:prstGeom prst="rect">
            <a:avLst/>
          </a:prstGeom>
          <a:noFill/>
        </p:spPr>
        <p:txBody>
          <a:bodyPr wrap="square" rtlCol="0">
            <a:spAutoFit/>
          </a:bodyPr>
          <a:lstStyle/>
          <a:p>
            <a:r>
              <a:rPr lang="en-US" dirty="0" smtClean="0"/>
              <a:t>Raw Materials and pollution</a:t>
            </a:r>
          </a:p>
          <a:p>
            <a:r>
              <a:rPr lang="en-US" dirty="0" smtClean="0"/>
              <a:t>   Slavery and colonialism</a:t>
            </a:r>
          </a:p>
          <a:p>
            <a:pPr algn="ctr"/>
            <a:r>
              <a:rPr lang="en-US" b="1" dirty="0" smtClean="0"/>
              <a:t>Global Warming</a:t>
            </a:r>
          </a:p>
          <a:p>
            <a:endParaRPr lang="en-US" dirty="0"/>
          </a:p>
        </p:txBody>
      </p:sp>
    </p:spTree>
    <p:extLst>
      <p:ext uri="{BB962C8B-B14F-4D97-AF65-F5344CB8AC3E}">
        <p14:creationId xmlns:p14="http://schemas.microsoft.com/office/powerpoint/2010/main" val="43780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8.33333E-7 -4.44444E-6 L -0.29948 0.00348 " pathEditMode="relative" rAng="0" ptsTypes="AA">
                                      <p:cBhvr>
                                        <p:cTn id="15" dur="2000" fill="hold"/>
                                        <p:tgtEl>
                                          <p:spTgt spid="7"/>
                                        </p:tgtEl>
                                        <p:attrNameLst>
                                          <p:attrName>ppt_x</p:attrName>
                                          <p:attrName>ppt_y</p:attrName>
                                        </p:attrNameLst>
                                      </p:cBhvr>
                                      <p:rCtr x="-14983" y="162"/>
                                    </p:animMotion>
                                  </p:childTnLst>
                                </p:cTn>
                              </p:par>
                              <p:par>
                                <p:cTn id="16" presetID="42" presetClass="path" presetSubtype="0" accel="50000" decel="50000" fill="hold" nodeType="withEffect">
                                  <p:stCondLst>
                                    <p:cond delay="0"/>
                                  </p:stCondLst>
                                  <p:childTnLst>
                                    <p:animMotion origin="layout" path="M 8.33333E-7 -4.44444E-6 L 0.30052 -0.00763 " pathEditMode="relative" rAng="0" ptsTypes="AA">
                                      <p:cBhvr>
                                        <p:cTn id="17" dur="2000" fill="hold"/>
                                        <p:tgtEl>
                                          <p:spTgt spid="6"/>
                                        </p:tgtEl>
                                        <p:attrNameLst>
                                          <p:attrName>ppt_x</p:attrName>
                                          <p:attrName>ppt_y</p:attrName>
                                        </p:attrNameLst>
                                      </p:cBhvr>
                                      <p:rCtr x="15017" y="-394"/>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37" presetClass="path" presetSubtype="0" repeatCount="indefinite" accel="50000" decel="50000" fill="hold" nodeType="withEffect">
                                  <p:stCondLst>
                                    <p:cond delay="0"/>
                                  </p:stCondLst>
                                  <p:childTnLst>
                                    <p:animMotion origin="layout" path="M -5.55556E-7 7.40741E-7 L 0.15781 0.04005 C 0.19097 0.04907 0.24045 0.05393 0.29201 0.05393 C 0.35104 0.05393 0.39497 0.04977 0.42847 0.03727 L 0.46771 0.01782 L 0.49549 0.00093 L 0.59045 -0.06435 " pathEditMode="relative" rAng="0" ptsTypes="FffFAAF">
                                      <p:cBhvr>
                                        <p:cTn id="23" dur="2000" fill="hold"/>
                                        <p:tgtEl>
                                          <p:spTgt spid="12"/>
                                        </p:tgtEl>
                                        <p:attrNameLst>
                                          <p:attrName>ppt_x</p:attrName>
                                          <p:attrName>ppt_y</p:attrName>
                                        </p:attrNameLst>
                                      </p:cBhvr>
                                      <p:rCtr x="29514" y="-532"/>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 Climate Bureaucracy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34200" y="857250"/>
            <a:ext cx="1676400" cy="1485900"/>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38400" y="1258154"/>
            <a:ext cx="3162300" cy="116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950" y="2621756"/>
            <a:ext cx="6553200" cy="523220"/>
          </a:xfrm>
          <a:prstGeom prst="rect">
            <a:avLst/>
          </a:prstGeom>
          <a:noFill/>
        </p:spPr>
        <p:txBody>
          <a:bodyPr wrap="square" rtlCol="0">
            <a:spAutoFit/>
          </a:bodyPr>
          <a:lstStyle/>
          <a:p>
            <a:r>
              <a:rPr lang="en-US" sz="2800" dirty="0" smtClean="0"/>
              <a:t>Intergovernmental Panel on Climate Control</a:t>
            </a:r>
            <a:endParaRPr lang="en-US" sz="2800"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2038" y="3329233"/>
            <a:ext cx="3166913"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1752600" y="2571750"/>
            <a:ext cx="11430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2571750"/>
            <a:ext cx="1066800" cy="6286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9200" y="2329376"/>
            <a:ext cx="1435008" cy="646331"/>
          </a:xfrm>
          <a:prstGeom prst="rect">
            <a:avLst/>
          </a:prstGeom>
          <a:noFill/>
        </p:spPr>
        <p:txBody>
          <a:bodyPr wrap="none" rtlCol="0">
            <a:spAutoFit/>
          </a:bodyPr>
          <a:lstStyle/>
          <a:p>
            <a:r>
              <a:rPr lang="en-US" sz="3600" dirty="0" smtClean="0"/>
              <a:t>Advice</a:t>
            </a:r>
            <a:endParaRPr lang="en-US" sz="3600" dirty="0"/>
          </a:p>
        </p:txBody>
      </p:sp>
      <p:sp>
        <p:nvSpPr>
          <p:cNvPr id="20" name="TextBox 19"/>
          <p:cNvSpPr txBox="1"/>
          <p:nvPr/>
        </p:nvSpPr>
        <p:spPr>
          <a:xfrm>
            <a:off x="5140371" y="2379382"/>
            <a:ext cx="1435008" cy="646331"/>
          </a:xfrm>
          <a:prstGeom prst="rect">
            <a:avLst/>
          </a:prstGeom>
          <a:noFill/>
        </p:spPr>
        <p:txBody>
          <a:bodyPr wrap="none" rtlCol="0">
            <a:spAutoFit/>
          </a:bodyPr>
          <a:lstStyle/>
          <a:p>
            <a:r>
              <a:rPr lang="en-US" sz="3600" dirty="0" smtClean="0"/>
              <a:t>Advice</a:t>
            </a:r>
            <a:endParaRPr lang="en-US" sz="3600" dirty="0"/>
          </a:p>
        </p:txBody>
      </p:sp>
      <p:cxnSp>
        <p:nvCxnSpPr>
          <p:cNvPr id="21" name="Straight Arrow Connector 20"/>
          <p:cNvCxnSpPr/>
          <p:nvPr/>
        </p:nvCxnSpPr>
        <p:spPr>
          <a:xfrm>
            <a:off x="5749972" y="1485900"/>
            <a:ext cx="154617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2914651"/>
            <a:ext cx="837450" cy="40029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8950" y="2428876"/>
            <a:ext cx="837450" cy="40029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5610" y="1057153"/>
            <a:ext cx="837450" cy="40029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329233"/>
            <a:ext cx="3205534" cy="1185863"/>
          </a:xfrm>
          <a:prstGeom prst="rect">
            <a:avLst/>
          </a:prstGeom>
        </p:spPr>
      </p:pic>
    </p:spTree>
    <p:extLst>
      <p:ext uri="{BB962C8B-B14F-4D97-AF65-F5344CB8AC3E}">
        <p14:creationId xmlns:p14="http://schemas.microsoft.com/office/powerpoint/2010/main" val="418460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42" presetClass="path" presetSubtype="0" repeatCount="indefinite" accel="50000" decel="50000" fill="hold" nodeType="withEffect">
                                  <p:stCondLst>
                                    <p:cond delay="0"/>
                                  </p:stCondLst>
                                  <p:childTnLst>
                                    <p:animMotion origin="layout" path="M 3.33333E-6 4.44444E-6 L 0.10416 -0.11667 " pathEditMode="relative" rAng="0" ptsTypes="AA">
                                      <p:cBhvr>
                                        <p:cTn id="20" dur="2000" fill="hold"/>
                                        <p:tgtEl>
                                          <p:spTgt spid="17"/>
                                        </p:tgtEl>
                                        <p:attrNameLst>
                                          <p:attrName>ppt_x</p:attrName>
                                          <p:attrName>ppt_y</p:attrName>
                                        </p:attrNameLst>
                                      </p:cBhvr>
                                      <p:rCtr x="5208" y="-5833"/>
                                    </p:animMotion>
                                  </p:childTnLst>
                                </p:cTn>
                              </p:par>
                              <p:par>
                                <p:cTn id="21" presetID="42" presetClass="path" presetSubtype="0" repeatCount="indefinite" accel="50000" decel="50000" fill="hold" nodeType="withEffect">
                                  <p:stCondLst>
                                    <p:cond delay="0"/>
                                  </p:stCondLst>
                                  <p:childTnLst>
                                    <p:animMotion origin="layout" path="M 5E-6 -1.11111E-6 L 0.10105 0.11111 " pathEditMode="relative" rAng="0" ptsTypes="AA">
                                      <p:cBhvr>
                                        <p:cTn id="22" dur="2000" fill="hold"/>
                                        <p:tgtEl>
                                          <p:spTgt spid="24"/>
                                        </p:tgtEl>
                                        <p:attrNameLst>
                                          <p:attrName>ppt_x</p:attrName>
                                          <p:attrName>ppt_y</p:attrName>
                                        </p:attrNameLst>
                                      </p:cBhvr>
                                      <p:rCtr x="5052" y="555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42" presetClass="path" presetSubtype="0" repeatCount="indefinite" accel="50000" decel="50000" fill="hold" nodeType="withEffect">
                                  <p:stCondLst>
                                    <p:cond delay="0"/>
                                  </p:stCondLst>
                                  <p:childTnLst>
                                    <p:animMotion origin="layout" path="M -4.72222E-6 -4.44444E-6 L 0.1908 -4.44444E-6 " pathEditMode="relative" rAng="0" ptsTypes="AA">
                                      <p:cBhvr>
                                        <p:cTn id="32" dur="2000" fill="hold"/>
                                        <p:tgtEl>
                                          <p:spTgt spid="25"/>
                                        </p:tgtEl>
                                        <p:attrNameLst>
                                          <p:attrName>ppt_x</p:attrName>
                                          <p:attrName>ppt_y</p:attrName>
                                        </p:attrNameLst>
                                      </p:cBhvr>
                                      <p:rCtr x="95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745355" y="1209675"/>
            <a:ext cx="5715000" cy="646331"/>
          </a:xfrm>
          <a:prstGeom prst="rect">
            <a:avLst/>
          </a:prstGeom>
          <a:noFill/>
        </p:spPr>
        <p:txBody>
          <a:bodyPr wrap="square" rtlCol="0">
            <a:spAutoFit/>
          </a:bodyPr>
          <a:lstStyle/>
          <a:p>
            <a:r>
              <a:rPr lang="en-US" sz="3600" dirty="0" smtClean="0">
                <a:solidFill>
                  <a:srgbClr val="FF0000"/>
                </a:solidFill>
              </a:rPr>
              <a:t>Ignore the details!</a:t>
            </a:r>
          </a:p>
        </p:txBody>
      </p:sp>
      <p:sp>
        <p:nvSpPr>
          <p:cNvPr id="2" name="Title 1"/>
          <p:cNvSpPr>
            <a:spLocks noGrp="1"/>
          </p:cNvSpPr>
          <p:nvPr>
            <p:ph type="title"/>
          </p:nvPr>
        </p:nvSpPr>
        <p:spPr/>
        <p:txBody>
          <a:bodyPr/>
          <a:lstStyle/>
          <a:p>
            <a:r>
              <a:rPr lang="en-US" dirty="0" smtClean="0"/>
              <a:t>Computer Model</a:t>
            </a:r>
            <a:endParaRPr lang="en-US" dirty="0"/>
          </a:p>
        </p:txBody>
      </p:sp>
      <p:sp>
        <p:nvSpPr>
          <p:cNvPr id="5" name="TextBox 4"/>
          <p:cNvSpPr txBox="1"/>
          <p:nvPr/>
        </p:nvSpPr>
        <p:spPr>
          <a:xfrm>
            <a:off x="342900" y="1209675"/>
            <a:ext cx="1905000" cy="3785652"/>
          </a:xfrm>
          <a:prstGeom prst="rect">
            <a:avLst/>
          </a:prstGeom>
          <a:noFill/>
        </p:spPr>
        <p:txBody>
          <a:bodyPr wrap="square" rtlCol="0">
            <a:spAutoFit/>
          </a:bodyPr>
          <a:lstStyle/>
          <a:p>
            <a:r>
              <a:rPr lang="en-US" sz="2400" b="1" dirty="0"/>
              <a:t>Inputs</a:t>
            </a:r>
          </a:p>
          <a:p>
            <a:pPr marL="285750" indent="-285750">
              <a:buFont typeface="Arial" panose="020B0604020202020204" pitchFamily="34" charset="0"/>
              <a:buChar char="•"/>
            </a:pPr>
            <a:r>
              <a:rPr lang="en-US" dirty="0"/>
              <a:t>Temperature</a:t>
            </a:r>
          </a:p>
          <a:p>
            <a:pPr marL="285750" indent="-285750">
              <a:buFont typeface="Arial" panose="020B0604020202020204" pitchFamily="34" charset="0"/>
              <a:buChar char="•"/>
            </a:pPr>
            <a:r>
              <a:rPr lang="en-US" dirty="0"/>
              <a:t>Wind</a:t>
            </a:r>
          </a:p>
          <a:p>
            <a:pPr marL="285750" indent="-285750">
              <a:buFont typeface="Arial" panose="020B0604020202020204" pitchFamily="34" charset="0"/>
              <a:buChar char="•"/>
            </a:pPr>
            <a:r>
              <a:rPr lang="en-US" dirty="0"/>
              <a:t>Moisture</a:t>
            </a:r>
          </a:p>
          <a:p>
            <a:pPr marL="285750" indent="-285750">
              <a:buFont typeface="Arial" panose="020B0604020202020204" pitchFamily="34" charset="0"/>
              <a:buChar char="•"/>
            </a:pPr>
            <a:r>
              <a:rPr lang="en-US" dirty="0"/>
              <a:t>Vegetation</a:t>
            </a:r>
          </a:p>
          <a:p>
            <a:pPr marL="285750" indent="-285750">
              <a:buFont typeface="Arial" panose="020B0604020202020204" pitchFamily="34" charset="0"/>
              <a:buChar char="•"/>
            </a:pPr>
            <a:r>
              <a:rPr lang="en-US" dirty="0"/>
              <a:t>Ocean temp</a:t>
            </a:r>
          </a:p>
          <a:p>
            <a:pPr marL="285750" indent="-285750">
              <a:buFont typeface="Arial" panose="020B0604020202020204" pitchFamily="34" charset="0"/>
              <a:buChar char="•"/>
            </a:pPr>
            <a:r>
              <a:rPr lang="en-US" dirty="0"/>
              <a:t>Ocean currents</a:t>
            </a:r>
          </a:p>
          <a:p>
            <a:pPr marL="285750" indent="-285750">
              <a:buFont typeface="Arial" panose="020B0604020202020204" pitchFamily="34" charset="0"/>
              <a:buChar char="•"/>
            </a:pPr>
            <a:r>
              <a:rPr lang="en-US" dirty="0"/>
              <a:t>Cloud cover</a:t>
            </a:r>
          </a:p>
          <a:p>
            <a:pPr marL="285750" indent="-285750">
              <a:buFont typeface="Arial" panose="020B0604020202020204" pitchFamily="34" charset="0"/>
              <a:buChar char="•"/>
            </a:pPr>
            <a:r>
              <a:rPr lang="en-US" dirty="0"/>
              <a:t>Population</a:t>
            </a:r>
          </a:p>
          <a:p>
            <a:pPr marL="285750" indent="-285750">
              <a:buFont typeface="Arial" panose="020B0604020202020204" pitchFamily="34" charset="0"/>
              <a:buChar char="•"/>
            </a:pPr>
            <a:r>
              <a:rPr lang="en-US" dirty="0"/>
              <a:t>Wealth</a:t>
            </a:r>
          </a:p>
          <a:p>
            <a:pPr marL="285750" indent="-285750">
              <a:buFont typeface="Arial" panose="020B0604020202020204" pitchFamily="34" charset="0"/>
              <a:buChar char="•"/>
            </a:pPr>
            <a:r>
              <a:rPr lang="en-US" dirty="0"/>
              <a:t>Technology</a:t>
            </a:r>
          </a:p>
          <a:p>
            <a:pPr marL="285750" indent="-285750">
              <a:buFont typeface="Arial" panose="020B0604020202020204" pitchFamily="34" charset="0"/>
              <a:buChar char="•"/>
            </a:pPr>
            <a:r>
              <a:rPr lang="en-US" dirty="0" smtClean="0"/>
              <a:t>Sun </a:t>
            </a:r>
            <a:r>
              <a:rPr lang="en-US" dirty="0"/>
              <a:t>Spots?</a:t>
            </a:r>
          </a:p>
          <a:p>
            <a:pPr marL="285750" indent="-285750">
              <a:buFont typeface="Arial" panose="020B0604020202020204" pitchFamily="34" charset="0"/>
              <a:buChar char="•"/>
            </a:pPr>
            <a:r>
              <a:rPr lang="en-US" dirty="0"/>
              <a:t>Cosmic Rays</a:t>
            </a:r>
            <a:r>
              <a:rPr lang="en-US" dirty="0" smtClean="0"/>
              <a:t>?</a:t>
            </a:r>
          </a:p>
        </p:txBody>
      </p:sp>
      <p:sp>
        <p:nvSpPr>
          <p:cNvPr id="6" name="TextBox 5"/>
          <p:cNvSpPr txBox="1"/>
          <p:nvPr/>
        </p:nvSpPr>
        <p:spPr>
          <a:xfrm>
            <a:off x="7162800" y="3771900"/>
            <a:ext cx="1676400" cy="1015663"/>
          </a:xfrm>
          <a:prstGeom prst="rect">
            <a:avLst/>
          </a:prstGeom>
          <a:noFill/>
        </p:spPr>
        <p:txBody>
          <a:bodyPr wrap="square" rtlCol="0">
            <a:spAutoFit/>
          </a:bodyPr>
          <a:lstStyle/>
          <a:p>
            <a:r>
              <a:rPr lang="en-US" sz="2400" b="1" dirty="0" smtClean="0"/>
              <a:t>Output</a:t>
            </a:r>
          </a:p>
          <a:p>
            <a:pPr marL="285750" indent="-285750">
              <a:buFont typeface="Arial" panose="020B0604020202020204" pitchFamily="34" charset="0"/>
              <a:buChar char="•"/>
            </a:pPr>
            <a:r>
              <a:rPr lang="en-US" dirty="0" err="1" smtClean="0"/>
              <a:t>Temperatureprojections</a:t>
            </a:r>
            <a:endParaRPr lang="en-US" dirty="0"/>
          </a:p>
        </p:txBody>
      </p:sp>
      <p:sp>
        <p:nvSpPr>
          <p:cNvPr id="7" name="TextBox 6"/>
          <p:cNvSpPr txBox="1"/>
          <p:nvPr/>
        </p:nvSpPr>
        <p:spPr>
          <a:xfrm>
            <a:off x="2257425" y="879038"/>
            <a:ext cx="4248150" cy="1292662"/>
          </a:xfrm>
          <a:prstGeom prst="rect">
            <a:avLst/>
          </a:prstGeom>
          <a:noFill/>
        </p:spPr>
        <p:txBody>
          <a:bodyPr wrap="square" rtlCol="0">
            <a:spAutoFit/>
          </a:bodyPr>
          <a:lstStyle/>
          <a:p>
            <a:r>
              <a:rPr lang="en-US" sz="2400" b="1" dirty="0" smtClean="0"/>
              <a:t>Contributors</a:t>
            </a:r>
            <a:endParaRPr lang="en-US" sz="2400" b="1" dirty="0"/>
          </a:p>
          <a:p>
            <a:pPr marL="285750" indent="-285750">
              <a:buFont typeface="Arial" panose="020B0604020202020204" pitchFamily="34" charset="0"/>
              <a:buChar char="•"/>
            </a:pPr>
            <a:r>
              <a:rPr lang="en-US" dirty="0" smtClean="0"/>
              <a:t>Seeded components</a:t>
            </a:r>
          </a:p>
          <a:p>
            <a:pPr marL="285750" indent="-285750">
              <a:buFont typeface="Arial" panose="020B0604020202020204" pitchFamily="34" charset="0"/>
              <a:buChar char="•"/>
            </a:pPr>
            <a:r>
              <a:rPr lang="en-US" dirty="0" smtClean="0"/>
              <a:t>Shared ideas</a:t>
            </a:r>
          </a:p>
          <a:p>
            <a:pPr marL="285750" indent="-285750">
              <a:buFont typeface="Arial" panose="020B0604020202020204" pitchFamily="34" charset="0"/>
              <a:buChar char="•"/>
            </a:pPr>
            <a:r>
              <a:rPr lang="en-US" dirty="0" smtClean="0"/>
              <a:t>Computer power</a:t>
            </a:r>
            <a:endParaRPr lang="en-US" dirty="0"/>
          </a:p>
        </p:txBody>
      </p:sp>
      <p:cxnSp>
        <p:nvCxnSpPr>
          <p:cNvPr id="9" name="Straight Arrow Connector 8"/>
          <p:cNvCxnSpPr/>
          <p:nvPr/>
        </p:nvCxnSpPr>
        <p:spPr>
          <a:xfrm>
            <a:off x="6991350" y="3200400"/>
            <a:ext cx="914400"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3486150"/>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90925" y="2171700"/>
            <a:ext cx="0"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87753" y="2537460"/>
            <a:ext cx="1447787" cy="726948"/>
          </a:xfr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504" y="3264408"/>
            <a:ext cx="1444752" cy="7244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7256" y="2537460"/>
            <a:ext cx="1449824" cy="72694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2505" y="2537460"/>
            <a:ext cx="1447787" cy="72694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2504" y="3991357"/>
            <a:ext cx="1444752" cy="72440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7753" y="3264408"/>
            <a:ext cx="1449823" cy="726948"/>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7752" y="3991356"/>
            <a:ext cx="1444752" cy="72390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7256" y="3264408"/>
            <a:ext cx="1444752" cy="722884"/>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7256" y="3991356"/>
            <a:ext cx="1444752" cy="722883"/>
          </a:xfrm>
          <a:prstGeom prst="rect">
            <a:avLst/>
          </a:prstGeom>
        </p:spPr>
      </p:pic>
      <p:sp>
        <p:nvSpPr>
          <p:cNvPr id="3" name="TextBox 2"/>
          <p:cNvSpPr txBox="1"/>
          <p:nvPr/>
        </p:nvSpPr>
        <p:spPr>
          <a:xfrm>
            <a:off x="5105399" y="1001999"/>
            <a:ext cx="3810001" cy="1200329"/>
          </a:xfrm>
          <a:prstGeom prst="rect">
            <a:avLst/>
          </a:prstGeom>
          <a:noFill/>
        </p:spPr>
        <p:txBody>
          <a:bodyPr wrap="square" rtlCol="0">
            <a:spAutoFit/>
          </a:bodyPr>
          <a:lstStyle/>
          <a:p>
            <a:r>
              <a:rPr lang="en-US" sz="3600" dirty="0" smtClean="0">
                <a:solidFill>
                  <a:srgbClr val="FF0000"/>
                </a:solidFill>
              </a:rPr>
              <a:t>Warning!!! </a:t>
            </a:r>
          </a:p>
          <a:p>
            <a:r>
              <a:rPr lang="en-US" sz="3600" dirty="0" smtClean="0">
                <a:solidFill>
                  <a:srgbClr val="FF0000"/>
                </a:solidFill>
              </a:rPr>
              <a:t>Complexity Ahead</a:t>
            </a:r>
          </a:p>
        </p:txBody>
      </p:sp>
    </p:spTree>
    <p:extLst>
      <p:ext uri="{BB962C8B-B14F-4D97-AF65-F5344CB8AC3E}">
        <p14:creationId xmlns:p14="http://schemas.microsoft.com/office/powerpoint/2010/main" val="66245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8" fill="hold" grpId="1" nodeType="afterEffect">
                                  <p:stCondLst>
                                    <p:cond delay="1000"/>
                                  </p:stCondLst>
                                  <p:childTnLst>
                                    <p:anim calcmode="lin" valueType="num">
                                      <p:cBhvr additive="base">
                                        <p:cTn id="11" dur="500"/>
                                        <p:tgtEl>
                                          <p:spTgt spid="3"/>
                                        </p:tgtEl>
                                        <p:attrNameLst>
                                          <p:attrName>ppt_x</p:attrName>
                                        </p:attrNameLst>
                                      </p:cBhvr>
                                      <p:tavLst>
                                        <p:tav tm="0">
                                          <p:val>
                                            <p:strVal val="ppt_x"/>
                                          </p:val>
                                        </p:tav>
                                        <p:tav tm="100000">
                                          <p:val>
                                            <p:strVal val="0-ppt_w/2"/>
                                          </p:val>
                                        </p:tav>
                                      </p:tavLst>
                                    </p:anim>
                                    <p:anim calcmode="lin" valueType="num">
                                      <p:cBhvr additive="base">
                                        <p:cTn id="12" dur="500"/>
                                        <p:tgtEl>
                                          <p:spTgt spid="3"/>
                                        </p:tgtEl>
                                        <p:attrNameLst>
                                          <p:attrName>ppt_y</p:attrName>
                                        </p:attrNameLst>
                                      </p:cBhvr>
                                      <p:tavLst>
                                        <p:tav tm="0">
                                          <p:val>
                                            <p:strVal val="ppt_y"/>
                                          </p:val>
                                        </p:tav>
                                        <p:tav tm="100000">
                                          <p:val>
                                            <p:strVal val="ppt_y"/>
                                          </p:val>
                                        </p:tav>
                                      </p:tavLst>
                                    </p:anim>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2000"/>
                            </p:stCondLst>
                            <p:childTnLst>
                              <p:par>
                                <p:cTn id="15" presetID="2" presetClass="entr" presetSubtype="2" fill="hold" grpId="1" nodeType="afterEffect">
                                  <p:stCondLst>
                                    <p:cond delay="100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xit" presetSubtype="8" fill="hold" grpId="2" nodeType="afterEffect">
                                  <p:stCondLst>
                                    <p:cond delay="1000"/>
                                  </p:stCondLst>
                                  <p:childTnLst>
                                    <p:anim calcmode="lin" valueType="num">
                                      <p:cBhvr additive="base">
                                        <p:cTn id="21" dur="500"/>
                                        <p:tgtEl>
                                          <p:spTgt spid="23"/>
                                        </p:tgtEl>
                                        <p:attrNameLst>
                                          <p:attrName>ppt_x</p:attrName>
                                        </p:attrNameLst>
                                      </p:cBhvr>
                                      <p:tavLst>
                                        <p:tav tm="0">
                                          <p:val>
                                            <p:strVal val="ppt_x"/>
                                          </p:val>
                                        </p:tav>
                                        <p:tav tm="100000">
                                          <p:val>
                                            <p:strVal val="0-ppt_w/2"/>
                                          </p:val>
                                        </p:tav>
                                      </p:tavLst>
                                    </p:anim>
                                    <p:anim calcmode="lin" valueType="num">
                                      <p:cBhvr additive="base">
                                        <p:cTn id="22" dur="500"/>
                                        <p:tgtEl>
                                          <p:spTgt spid="23"/>
                                        </p:tgtEl>
                                        <p:attrNameLst>
                                          <p:attrName>ppt_y</p:attrName>
                                        </p:attrNameLst>
                                      </p:cBhvr>
                                      <p:tavLst>
                                        <p:tav tm="0">
                                          <p:val>
                                            <p:strVal val="ppt_y"/>
                                          </p:val>
                                        </p:tav>
                                        <p:tav tm="100000">
                                          <p:val>
                                            <p:strVal val="ppt_y"/>
                                          </p:val>
                                        </p:tav>
                                      </p:tavLst>
                                    </p:anim>
                                    <p:set>
                                      <p:cBhvr>
                                        <p:cTn id="23" dur="1" fill="hold">
                                          <p:stCondLst>
                                            <p:cond delay="499"/>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additive="base">
                                        <p:cTn id="5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additive="base">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500"/>
                                  </p:stCondLst>
                                  <p:childTnLst>
                                    <p:set>
                                      <p:cBhvr>
                                        <p:cTn id="59" dur="1" fill="hold">
                                          <p:stCondLst>
                                            <p:cond delay="0"/>
                                          </p:stCondLst>
                                        </p:cTn>
                                        <p:tgtEl>
                                          <p:spTgt spid="5">
                                            <p:txEl>
                                              <p:pRg st="2" end="2"/>
                                            </p:txEl>
                                          </p:spTgt>
                                        </p:tgtEl>
                                        <p:attrNameLst>
                                          <p:attrName>style.visibility</p:attrName>
                                        </p:attrNameLst>
                                      </p:cBhvr>
                                      <p:to>
                                        <p:strVal val="visible"/>
                                      </p:to>
                                    </p:set>
                                    <p:anim calcmode="lin" valueType="num">
                                      <p:cBhvr additive="base">
                                        <p:cTn id="6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1000"/>
                                  </p:stCondLst>
                                  <p:childTnLst>
                                    <p:set>
                                      <p:cBhvr>
                                        <p:cTn id="63" dur="1" fill="hold">
                                          <p:stCondLst>
                                            <p:cond delay="0"/>
                                          </p:stCondLst>
                                        </p:cTn>
                                        <p:tgtEl>
                                          <p:spTgt spid="5">
                                            <p:txEl>
                                              <p:pRg st="3" end="3"/>
                                            </p:txEl>
                                          </p:spTgt>
                                        </p:tgtEl>
                                        <p:attrNameLst>
                                          <p:attrName>style.visibility</p:attrName>
                                        </p:attrNameLst>
                                      </p:cBhvr>
                                      <p:to>
                                        <p:strVal val="visible"/>
                                      </p:to>
                                    </p:set>
                                    <p:anim calcmode="lin" valueType="num">
                                      <p:cBhvr additive="base">
                                        <p:cTn id="6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1500"/>
                                  </p:stCondLst>
                                  <p:childTnLst>
                                    <p:set>
                                      <p:cBhvr>
                                        <p:cTn id="67" dur="1" fill="hold">
                                          <p:stCondLst>
                                            <p:cond delay="0"/>
                                          </p:stCondLst>
                                        </p:cTn>
                                        <p:tgtEl>
                                          <p:spTgt spid="5">
                                            <p:txEl>
                                              <p:pRg st="4" end="4"/>
                                            </p:txEl>
                                          </p:spTgt>
                                        </p:tgtEl>
                                        <p:attrNameLst>
                                          <p:attrName>style.visibility</p:attrName>
                                        </p:attrNameLst>
                                      </p:cBhvr>
                                      <p:to>
                                        <p:strVal val="visible"/>
                                      </p:to>
                                    </p:set>
                                    <p:anim calcmode="lin" valueType="num">
                                      <p:cBhvr additive="base">
                                        <p:cTn id="6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2000"/>
                                  </p:stCondLst>
                                  <p:childTnLst>
                                    <p:set>
                                      <p:cBhvr>
                                        <p:cTn id="71" dur="1" fill="hold">
                                          <p:stCondLst>
                                            <p:cond delay="0"/>
                                          </p:stCondLst>
                                        </p:cTn>
                                        <p:tgtEl>
                                          <p:spTgt spid="5">
                                            <p:txEl>
                                              <p:pRg st="5" end="5"/>
                                            </p:txEl>
                                          </p:spTgt>
                                        </p:tgtEl>
                                        <p:attrNameLst>
                                          <p:attrName>style.visibility</p:attrName>
                                        </p:attrNameLst>
                                      </p:cBhvr>
                                      <p:to>
                                        <p:strVal val="visible"/>
                                      </p:to>
                                    </p:set>
                                    <p:anim calcmode="lin" valueType="num">
                                      <p:cBhvr additive="base">
                                        <p:cTn id="7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2500"/>
                                  </p:stCondLst>
                                  <p:childTnLst>
                                    <p:set>
                                      <p:cBhvr>
                                        <p:cTn id="75" dur="1" fill="hold">
                                          <p:stCondLst>
                                            <p:cond delay="0"/>
                                          </p:stCondLst>
                                        </p:cTn>
                                        <p:tgtEl>
                                          <p:spTgt spid="5">
                                            <p:txEl>
                                              <p:pRg st="6" end="6"/>
                                            </p:txEl>
                                          </p:spTgt>
                                        </p:tgtEl>
                                        <p:attrNameLst>
                                          <p:attrName>style.visibility</p:attrName>
                                        </p:attrNameLst>
                                      </p:cBhvr>
                                      <p:to>
                                        <p:strVal val="visible"/>
                                      </p:to>
                                    </p:set>
                                    <p:anim calcmode="lin" valueType="num">
                                      <p:cBhvr additive="base">
                                        <p:cTn id="7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3000"/>
                                  </p:stCondLst>
                                  <p:childTnLst>
                                    <p:set>
                                      <p:cBhvr>
                                        <p:cTn id="79" dur="1" fill="hold">
                                          <p:stCondLst>
                                            <p:cond delay="0"/>
                                          </p:stCondLst>
                                        </p:cTn>
                                        <p:tgtEl>
                                          <p:spTgt spid="5">
                                            <p:txEl>
                                              <p:pRg st="7" end="7"/>
                                            </p:txEl>
                                          </p:spTgt>
                                        </p:tgtEl>
                                        <p:attrNameLst>
                                          <p:attrName>style.visibility</p:attrName>
                                        </p:attrNameLst>
                                      </p:cBhvr>
                                      <p:to>
                                        <p:strVal val="visible"/>
                                      </p:to>
                                    </p:set>
                                    <p:anim calcmode="lin" valueType="num">
                                      <p:cBhvr additive="base">
                                        <p:cTn id="8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7" end="7"/>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3500"/>
                                  </p:stCondLst>
                                  <p:childTnLst>
                                    <p:set>
                                      <p:cBhvr>
                                        <p:cTn id="83" dur="1" fill="hold">
                                          <p:stCondLst>
                                            <p:cond delay="0"/>
                                          </p:stCondLst>
                                        </p:cTn>
                                        <p:tgtEl>
                                          <p:spTgt spid="5">
                                            <p:txEl>
                                              <p:pRg st="8" end="8"/>
                                            </p:txEl>
                                          </p:spTgt>
                                        </p:tgtEl>
                                        <p:attrNameLst>
                                          <p:attrName>style.visibility</p:attrName>
                                        </p:attrNameLst>
                                      </p:cBhvr>
                                      <p:to>
                                        <p:strVal val="visible"/>
                                      </p:to>
                                    </p:set>
                                    <p:anim calcmode="lin" valueType="num">
                                      <p:cBhvr additive="base">
                                        <p:cTn id="8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4000"/>
                                  </p:stCondLst>
                                  <p:childTnLst>
                                    <p:set>
                                      <p:cBhvr>
                                        <p:cTn id="87" dur="1" fill="hold">
                                          <p:stCondLst>
                                            <p:cond delay="0"/>
                                          </p:stCondLst>
                                        </p:cTn>
                                        <p:tgtEl>
                                          <p:spTgt spid="5">
                                            <p:txEl>
                                              <p:pRg st="9" end="9"/>
                                            </p:txEl>
                                          </p:spTgt>
                                        </p:tgtEl>
                                        <p:attrNameLst>
                                          <p:attrName>style.visibility</p:attrName>
                                        </p:attrNameLst>
                                      </p:cBhvr>
                                      <p:to>
                                        <p:strVal val="visible"/>
                                      </p:to>
                                    </p:set>
                                    <p:anim calcmode="lin" valueType="num">
                                      <p:cBhvr additive="base">
                                        <p:cTn id="8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5">
                                            <p:txEl>
                                              <p:pRg st="9" end="9"/>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4500"/>
                                  </p:stCondLst>
                                  <p:childTnLst>
                                    <p:set>
                                      <p:cBhvr>
                                        <p:cTn id="91" dur="1" fill="hold">
                                          <p:stCondLst>
                                            <p:cond delay="0"/>
                                          </p:stCondLst>
                                        </p:cTn>
                                        <p:tgtEl>
                                          <p:spTgt spid="5">
                                            <p:txEl>
                                              <p:pRg st="10" end="10"/>
                                            </p:txEl>
                                          </p:spTgt>
                                        </p:tgtEl>
                                        <p:attrNameLst>
                                          <p:attrName>style.visibility</p:attrName>
                                        </p:attrNameLst>
                                      </p:cBhvr>
                                      <p:to>
                                        <p:strVal val="visible"/>
                                      </p:to>
                                    </p:set>
                                    <p:anim calcmode="lin" valueType="num">
                                      <p:cBhvr additive="base">
                                        <p:cTn id="9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5000"/>
                                  </p:stCondLst>
                                  <p:childTnLst>
                                    <p:set>
                                      <p:cBhvr>
                                        <p:cTn id="95" dur="1" fill="hold">
                                          <p:stCondLst>
                                            <p:cond delay="0"/>
                                          </p:stCondLst>
                                        </p:cTn>
                                        <p:tgtEl>
                                          <p:spTgt spid="5">
                                            <p:txEl>
                                              <p:pRg st="11" end="11"/>
                                            </p:txEl>
                                          </p:spTgt>
                                        </p:tgtEl>
                                        <p:attrNameLst>
                                          <p:attrName>style.visibility</p:attrName>
                                        </p:attrNameLst>
                                      </p:cBhvr>
                                      <p:to>
                                        <p:strVal val="visible"/>
                                      </p:to>
                                    </p:set>
                                    <p:anim calcmode="lin" valueType="num">
                                      <p:cBhvr additive="base">
                                        <p:cTn id="9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5500"/>
                                  </p:stCondLst>
                                  <p:childTnLst>
                                    <p:set>
                                      <p:cBhvr>
                                        <p:cTn id="99" dur="1" fill="hold">
                                          <p:stCondLst>
                                            <p:cond delay="0"/>
                                          </p:stCondLst>
                                        </p:cTn>
                                        <p:tgtEl>
                                          <p:spTgt spid="5">
                                            <p:txEl>
                                              <p:pRg st="12" end="12"/>
                                            </p:txEl>
                                          </p:spTgt>
                                        </p:tgtEl>
                                        <p:attrNameLst>
                                          <p:attrName>style.visibility</p:attrName>
                                        </p:attrNameLst>
                                      </p:cBhvr>
                                      <p:to>
                                        <p:strVal val="visible"/>
                                      </p:to>
                                    </p:set>
                                    <p:anim calcmode="lin" valueType="num">
                                      <p:cBhvr additive="base">
                                        <p:cTn id="100"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6000"/>
                                  </p:stCondLst>
                                  <p:childTnLst>
                                    <p:set>
                                      <p:cBhvr>
                                        <p:cTn id="103" dur="1" fill="hold">
                                          <p:stCondLst>
                                            <p:cond delay="0"/>
                                          </p:stCondLst>
                                        </p:cTn>
                                        <p:tgtEl>
                                          <p:spTgt spid="10"/>
                                        </p:tgtEl>
                                        <p:attrNameLst>
                                          <p:attrName>style.visibility</p:attrName>
                                        </p:attrNameLst>
                                      </p:cBhvr>
                                      <p:to>
                                        <p:strVal val="visible"/>
                                      </p:to>
                                    </p:set>
                                    <p:anim calcmode="lin" valueType="num">
                                      <p:cBhvr additive="base">
                                        <p:cTn id="104" dur="500" fill="hold"/>
                                        <p:tgtEl>
                                          <p:spTgt spid="10"/>
                                        </p:tgtEl>
                                        <p:attrNameLst>
                                          <p:attrName>ppt_x</p:attrName>
                                        </p:attrNameLst>
                                      </p:cBhvr>
                                      <p:tavLst>
                                        <p:tav tm="0">
                                          <p:val>
                                            <p:strVal val="#ppt_x"/>
                                          </p:val>
                                        </p:tav>
                                        <p:tav tm="100000">
                                          <p:val>
                                            <p:strVal val="#ppt_x"/>
                                          </p:val>
                                        </p:tav>
                                      </p:tavLst>
                                    </p:anim>
                                    <p:anim calcmode="lin" valueType="num">
                                      <p:cBhvr additive="base">
                                        <p:cTn id="105" dur="500" fill="hold"/>
                                        <p:tgtEl>
                                          <p:spTgt spid="10"/>
                                        </p:tgtEl>
                                        <p:attrNameLst>
                                          <p:attrName>ppt_y</p:attrName>
                                        </p:attrNameLst>
                                      </p:cBhvr>
                                      <p:tavLst>
                                        <p:tav tm="0">
                                          <p:val>
                                            <p:strVal val="1+#ppt_h/2"/>
                                          </p:val>
                                        </p:tav>
                                        <p:tav tm="100000">
                                          <p:val>
                                            <p:strVal val="#ppt_y"/>
                                          </p:val>
                                        </p:tav>
                                      </p:tavLst>
                                    </p:anim>
                                  </p:childTnLst>
                                </p:cTn>
                              </p:par>
                            </p:childTnLst>
                          </p:cTn>
                        </p:par>
                        <p:par>
                          <p:cTn id="106" fill="hold">
                            <p:stCondLst>
                              <p:cond delay="7000"/>
                            </p:stCondLst>
                            <p:childTnLst>
                              <p:par>
                                <p:cTn id="107" presetID="32" presetClass="emph" presetSubtype="0" repeatCount="indefinite" fill="hold" nodeType="afterEffect">
                                  <p:stCondLst>
                                    <p:cond delay="0"/>
                                  </p:stCondLst>
                                  <p:childTnLst>
                                    <p:animRot by="120000">
                                      <p:cBhvr>
                                        <p:cTn id="108" dur="100" fill="hold">
                                          <p:stCondLst>
                                            <p:cond delay="0"/>
                                          </p:stCondLst>
                                        </p:cTn>
                                        <p:tgtEl>
                                          <p:spTgt spid="14"/>
                                        </p:tgtEl>
                                        <p:attrNameLst>
                                          <p:attrName>r</p:attrName>
                                        </p:attrNameLst>
                                      </p:cBhvr>
                                    </p:animRot>
                                    <p:animRot by="-240000">
                                      <p:cBhvr>
                                        <p:cTn id="109" dur="200" fill="hold">
                                          <p:stCondLst>
                                            <p:cond delay="200"/>
                                          </p:stCondLst>
                                        </p:cTn>
                                        <p:tgtEl>
                                          <p:spTgt spid="14"/>
                                        </p:tgtEl>
                                        <p:attrNameLst>
                                          <p:attrName>r</p:attrName>
                                        </p:attrNameLst>
                                      </p:cBhvr>
                                    </p:animRot>
                                    <p:animRot by="240000">
                                      <p:cBhvr>
                                        <p:cTn id="110" dur="200" fill="hold">
                                          <p:stCondLst>
                                            <p:cond delay="400"/>
                                          </p:stCondLst>
                                        </p:cTn>
                                        <p:tgtEl>
                                          <p:spTgt spid="14"/>
                                        </p:tgtEl>
                                        <p:attrNameLst>
                                          <p:attrName>r</p:attrName>
                                        </p:attrNameLst>
                                      </p:cBhvr>
                                    </p:animRot>
                                    <p:animRot by="-240000">
                                      <p:cBhvr>
                                        <p:cTn id="111" dur="200" fill="hold">
                                          <p:stCondLst>
                                            <p:cond delay="600"/>
                                          </p:stCondLst>
                                        </p:cTn>
                                        <p:tgtEl>
                                          <p:spTgt spid="14"/>
                                        </p:tgtEl>
                                        <p:attrNameLst>
                                          <p:attrName>r</p:attrName>
                                        </p:attrNameLst>
                                      </p:cBhvr>
                                    </p:animRot>
                                    <p:animRot by="120000">
                                      <p:cBhvr>
                                        <p:cTn id="112" dur="200" fill="hold">
                                          <p:stCondLst>
                                            <p:cond delay="800"/>
                                          </p:stCondLst>
                                        </p:cTn>
                                        <p:tgtEl>
                                          <p:spTgt spid="14"/>
                                        </p:tgtEl>
                                        <p:attrNameLst>
                                          <p:attrName>r</p:attrName>
                                        </p:attrNameLst>
                                      </p:cBhvr>
                                    </p:animRot>
                                  </p:childTnLst>
                                </p:cTn>
                              </p:par>
                              <p:par>
                                <p:cTn id="113" presetID="32" presetClass="emph" presetSubtype="0" repeatCount="indefinite" fill="hold" nodeType="withEffect">
                                  <p:stCondLst>
                                    <p:cond delay="0"/>
                                  </p:stCondLst>
                                  <p:childTnLst>
                                    <p:animRot by="120000">
                                      <p:cBhvr>
                                        <p:cTn id="114" dur="100" fill="hold">
                                          <p:stCondLst>
                                            <p:cond delay="0"/>
                                          </p:stCondLst>
                                        </p:cTn>
                                        <p:tgtEl>
                                          <p:spTgt spid="17"/>
                                        </p:tgtEl>
                                        <p:attrNameLst>
                                          <p:attrName>r</p:attrName>
                                        </p:attrNameLst>
                                      </p:cBhvr>
                                    </p:animRot>
                                    <p:animRot by="-240000">
                                      <p:cBhvr>
                                        <p:cTn id="115" dur="200" fill="hold">
                                          <p:stCondLst>
                                            <p:cond delay="200"/>
                                          </p:stCondLst>
                                        </p:cTn>
                                        <p:tgtEl>
                                          <p:spTgt spid="17"/>
                                        </p:tgtEl>
                                        <p:attrNameLst>
                                          <p:attrName>r</p:attrName>
                                        </p:attrNameLst>
                                      </p:cBhvr>
                                    </p:animRot>
                                    <p:animRot by="240000">
                                      <p:cBhvr>
                                        <p:cTn id="116" dur="200" fill="hold">
                                          <p:stCondLst>
                                            <p:cond delay="400"/>
                                          </p:stCondLst>
                                        </p:cTn>
                                        <p:tgtEl>
                                          <p:spTgt spid="17"/>
                                        </p:tgtEl>
                                        <p:attrNameLst>
                                          <p:attrName>r</p:attrName>
                                        </p:attrNameLst>
                                      </p:cBhvr>
                                    </p:animRot>
                                    <p:animRot by="-240000">
                                      <p:cBhvr>
                                        <p:cTn id="117" dur="200" fill="hold">
                                          <p:stCondLst>
                                            <p:cond delay="600"/>
                                          </p:stCondLst>
                                        </p:cTn>
                                        <p:tgtEl>
                                          <p:spTgt spid="17"/>
                                        </p:tgtEl>
                                        <p:attrNameLst>
                                          <p:attrName>r</p:attrName>
                                        </p:attrNameLst>
                                      </p:cBhvr>
                                    </p:animRot>
                                    <p:animRot by="120000">
                                      <p:cBhvr>
                                        <p:cTn id="118" dur="200" fill="hold">
                                          <p:stCondLst>
                                            <p:cond delay="800"/>
                                          </p:stCondLst>
                                        </p:cTn>
                                        <p:tgtEl>
                                          <p:spTgt spid="17"/>
                                        </p:tgtEl>
                                        <p:attrNameLst>
                                          <p:attrName>r</p:attrName>
                                        </p:attrNameLst>
                                      </p:cBhvr>
                                    </p:animRot>
                                  </p:childTnLst>
                                </p:cTn>
                              </p:par>
                              <p:par>
                                <p:cTn id="119" presetID="32" presetClass="emph" presetSubtype="0" repeatCount="indefinite" fill="hold" nodeType="withEffect">
                                  <p:stCondLst>
                                    <p:cond delay="0"/>
                                  </p:stCondLst>
                                  <p:childTnLst>
                                    <p:animRot by="120000">
                                      <p:cBhvr>
                                        <p:cTn id="120" dur="100" fill="hold">
                                          <p:stCondLst>
                                            <p:cond delay="0"/>
                                          </p:stCondLst>
                                        </p:cTn>
                                        <p:tgtEl>
                                          <p:spTgt spid="16"/>
                                        </p:tgtEl>
                                        <p:attrNameLst>
                                          <p:attrName>r</p:attrName>
                                        </p:attrNameLst>
                                      </p:cBhvr>
                                    </p:animRot>
                                    <p:animRot by="-240000">
                                      <p:cBhvr>
                                        <p:cTn id="121" dur="200" fill="hold">
                                          <p:stCondLst>
                                            <p:cond delay="200"/>
                                          </p:stCondLst>
                                        </p:cTn>
                                        <p:tgtEl>
                                          <p:spTgt spid="16"/>
                                        </p:tgtEl>
                                        <p:attrNameLst>
                                          <p:attrName>r</p:attrName>
                                        </p:attrNameLst>
                                      </p:cBhvr>
                                    </p:animRot>
                                    <p:animRot by="240000">
                                      <p:cBhvr>
                                        <p:cTn id="122" dur="200" fill="hold">
                                          <p:stCondLst>
                                            <p:cond delay="400"/>
                                          </p:stCondLst>
                                        </p:cTn>
                                        <p:tgtEl>
                                          <p:spTgt spid="16"/>
                                        </p:tgtEl>
                                        <p:attrNameLst>
                                          <p:attrName>r</p:attrName>
                                        </p:attrNameLst>
                                      </p:cBhvr>
                                    </p:animRot>
                                    <p:animRot by="-240000">
                                      <p:cBhvr>
                                        <p:cTn id="123" dur="200" fill="hold">
                                          <p:stCondLst>
                                            <p:cond delay="600"/>
                                          </p:stCondLst>
                                        </p:cTn>
                                        <p:tgtEl>
                                          <p:spTgt spid="16"/>
                                        </p:tgtEl>
                                        <p:attrNameLst>
                                          <p:attrName>r</p:attrName>
                                        </p:attrNameLst>
                                      </p:cBhvr>
                                    </p:animRot>
                                    <p:animRot by="120000">
                                      <p:cBhvr>
                                        <p:cTn id="124" dur="200" fill="hold">
                                          <p:stCondLst>
                                            <p:cond delay="800"/>
                                          </p:stCondLst>
                                        </p:cTn>
                                        <p:tgtEl>
                                          <p:spTgt spid="16"/>
                                        </p:tgtEl>
                                        <p:attrNameLst>
                                          <p:attrName>r</p:attrName>
                                        </p:attrNameLst>
                                      </p:cBhvr>
                                    </p:animRot>
                                  </p:childTnLst>
                                </p:cTn>
                              </p:par>
                              <p:par>
                                <p:cTn id="125" presetID="32" presetClass="emph" presetSubtype="0" repeatCount="indefinite" fill="hold" nodeType="withEffect">
                                  <p:stCondLst>
                                    <p:cond delay="0"/>
                                  </p:stCondLst>
                                  <p:childTnLst>
                                    <p:animRot by="120000">
                                      <p:cBhvr>
                                        <p:cTn id="126" dur="100" fill="hold">
                                          <p:stCondLst>
                                            <p:cond delay="0"/>
                                          </p:stCondLst>
                                        </p:cTn>
                                        <p:tgtEl>
                                          <p:spTgt spid="19"/>
                                        </p:tgtEl>
                                        <p:attrNameLst>
                                          <p:attrName>r</p:attrName>
                                        </p:attrNameLst>
                                      </p:cBhvr>
                                    </p:animRot>
                                    <p:animRot by="-240000">
                                      <p:cBhvr>
                                        <p:cTn id="127" dur="200" fill="hold">
                                          <p:stCondLst>
                                            <p:cond delay="200"/>
                                          </p:stCondLst>
                                        </p:cTn>
                                        <p:tgtEl>
                                          <p:spTgt spid="19"/>
                                        </p:tgtEl>
                                        <p:attrNameLst>
                                          <p:attrName>r</p:attrName>
                                        </p:attrNameLst>
                                      </p:cBhvr>
                                    </p:animRot>
                                    <p:animRot by="240000">
                                      <p:cBhvr>
                                        <p:cTn id="128" dur="200" fill="hold">
                                          <p:stCondLst>
                                            <p:cond delay="400"/>
                                          </p:stCondLst>
                                        </p:cTn>
                                        <p:tgtEl>
                                          <p:spTgt spid="19"/>
                                        </p:tgtEl>
                                        <p:attrNameLst>
                                          <p:attrName>r</p:attrName>
                                        </p:attrNameLst>
                                      </p:cBhvr>
                                    </p:animRot>
                                    <p:animRot by="-240000">
                                      <p:cBhvr>
                                        <p:cTn id="129" dur="200" fill="hold">
                                          <p:stCondLst>
                                            <p:cond delay="600"/>
                                          </p:stCondLst>
                                        </p:cTn>
                                        <p:tgtEl>
                                          <p:spTgt spid="19"/>
                                        </p:tgtEl>
                                        <p:attrNameLst>
                                          <p:attrName>r</p:attrName>
                                        </p:attrNameLst>
                                      </p:cBhvr>
                                    </p:animRot>
                                    <p:animRot by="120000">
                                      <p:cBhvr>
                                        <p:cTn id="130" dur="200" fill="hold">
                                          <p:stCondLst>
                                            <p:cond delay="800"/>
                                          </p:stCondLst>
                                        </p:cTn>
                                        <p:tgtEl>
                                          <p:spTgt spid="19"/>
                                        </p:tgtEl>
                                        <p:attrNameLst>
                                          <p:attrName>r</p:attrName>
                                        </p:attrNameLst>
                                      </p:cBhvr>
                                    </p:animRot>
                                  </p:childTnLst>
                                </p:cTn>
                              </p:par>
                              <p:par>
                                <p:cTn id="131" presetID="32" presetClass="emph" presetSubtype="0" repeatCount="indefinite" fill="hold" nodeType="withEffect">
                                  <p:stCondLst>
                                    <p:cond delay="0"/>
                                  </p:stCondLst>
                                  <p:childTnLst>
                                    <p:animRot by="120000">
                                      <p:cBhvr>
                                        <p:cTn id="132" dur="100" fill="hold">
                                          <p:stCondLst>
                                            <p:cond delay="0"/>
                                          </p:stCondLst>
                                        </p:cTn>
                                        <p:tgtEl>
                                          <p:spTgt spid="15"/>
                                        </p:tgtEl>
                                        <p:attrNameLst>
                                          <p:attrName>r</p:attrName>
                                        </p:attrNameLst>
                                      </p:cBhvr>
                                    </p:animRot>
                                    <p:animRot by="-240000">
                                      <p:cBhvr>
                                        <p:cTn id="133" dur="200" fill="hold">
                                          <p:stCondLst>
                                            <p:cond delay="200"/>
                                          </p:stCondLst>
                                        </p:cTn>
                                        <p:tgtEl>
                                          <p:spTgt spid="15"/>
                                        </p:tgtEl>
                                        <p:attrNameLst>
                                          <p:attrName>r</p:attrName>
                                        </p:attrNameLst>
                                      </p:cBhvr>
                                    </p:animRot>
                                    <p:animRot by="240000">
                                      <p:cBhvr>
                                        <p:cTn id="134" dur="200" fill="hold">
                                          <p:stCondLst>
                                            <p:cond delay="400"/>
                                          </p:stCondLst>
                                        </p:cTn>
                                        <p:tgtEl>
                                          <p:spTgt spid="15"/>
                                        </p:tgtEl>
                                        <p:attrNameLst>
                                          <p:attrName>r</p:attrName>
                                        </p:attrNameLst>
                                      </p:cBhvr>
                                    </p:animRot>
                                    <p:animRot by="-240000">
                                      <p:cBhvr>
                                        <p:cTn id="135" dur="200" fill="hold">
                                          <p:stCondLst>
                                            <p:cond delay="600"/>
                                          </p:stCondLst>
                                        </p:cTn>
                                        <p:tgtEl>
                                          <p:spTgt spid="15"/>
                                        </p:tgtEl>
                                        <p:attrNameLst>
                                          <p:attrName>r</p:attrName>
                                        </p:attrNameLst>
                                      </p:cBhvr>
                                    </p:animRot>
                                    <p:animRot by="120000">
                                      <p:cBhvr>
                                        <p:cTn id="136" dur="200" fill="hold">
                                          <p:stCondLst>
                                            <p:cond delay="800"/>
                                          </p:stCondLst>
                                        </p:cTn>
                                        <p:tgtEl>
                                          <p:spTgt spid="15"/>
                                        </p:tgtEl>
                                        <p:attrNameLst>
                                          <p:attrName>r</p:attrName>
                                        </p:attrNameLst>
                                      </p:cBhvr>
                                    </p:animRot>
                                  </p:childTnLst>
                                </p:cTn>
                              </p:par>
                              <p:par>
                                <p:cTn id="137" presetID="32" presetClass="emph" presetSubtype="0" repeatCount="indefinite" fill="hold" nodeType="withEffect">
                                  <p:stCondLst>
                                    <p:cond delay="0"/>
                                  </p:stCondLst>
                                  <p:childTnLst>
                                    <p:animRot by="120000">
                                      <p:cBhvr>
                                        <p:cTn id="138" dur="100" fill="hold">
                                          <p:stCondLst>
                                            <p:cond delay="0"/>
                                          </p:stCondLst>
                                        </p:cTn>
                                        <p:tgtEl>
                                          <p:spTgt spid="21"/>
                                        </p:tgtEl>
                                        <p:attrNameLst>
                                          <p:attrName>r</p:attrName>
                                        </p:attrNameLst>
                                      </p:cBhvr>
                                    </p:animRot>
                                    <p:animRot by="-240000">
                                      <p:cBhvr>
                                        <p:cTn id="139" dur="200" fill="hold">
                                          <p:stCondLst>
                                            <p:cond delay="200"/>
                                          </p:stCondLst>
                                        </p:cTn>
                                        <p:tgtEl>
                                          <p:spTgt spid="21"/>
                                        </p:tgtEl>
                                        <p:attrNameLst>
                                          <p:attrName>r</p:attrName>
                                        </p:attrNameLst>
                                      </p:cBhvr>
                                    </p:animRot>
                                    <p:animRot by="240000">
                                      <p:cBhvr>
                                        <p:cTn id="140" dur="200" fill="hold">
                                          <p:stCondLst>
                                            <p:cond delay="400"/>
                                          </p:stCondLst>
                                        </p:cTn>
                                        <p:tgtEl>
                                          <p:spTgt spid="21"/>
                                        </p:tgtEl>
                                        <p:attrNameLst>
                                          <p:attrName>r</p:attrName>
                                        </p:attrNameLst>
                                      </p:cBhvr>
                                    </p:animRot>
                                    <p:animRot by="-240000">
                                      <p:cBhvr>
                                        <p:cTn id="141" dur="200" fill="hold">
                                          <p:stCondLst>
                                            <p:cond delay="600"/>
                                          </p:stCondLst>
                                        </p:cTn>
                                        <p:tgtEl>
                                          <p:spTgt spid="21"/>
                                        </p:tgtEl>
                                        <p:attrNameLst>
                                          <p:attrName>r</p:attrName>
                                        </p:attrNameLst>
                                      </p:cBhvr>
                                    </p:animRot>
                                    <p:animRot by="120000">
                                      <p:cBhvr>
                                        <p:cTn id="142" dur="200" fill="hold">
                                          <p:stCondLst>
                                            <p:cond delay="800"/>
                                          </p:stCondLst>
                                        </p:cTn>
                                        <p:tgtEl>
                                          <p:spTgt spid="21"/>
                                        </p:tgtEl>
                                        <p:attrNameLst>
                                          <p:attrName>r</p:attrName>
                                        </p:attrNameLst>
                                      </p:cBhvr>
                                    </p:animRot>
                                  </p:childTnLst>
                                </p:cTn>
                              </p:par>
                              <p:par>
                                <p:cTn id="143" presetID="32" presetClass="emph" presetSubtype="0" repeatCount="indefinite" fill="hold" nodeType="withEffect">
                                  <p:stCondLst>
                                    <p:cond delay="0"/>
                                  </p:stCondLst>
                                  <p:childTnLst>
                                    <p:animRot by="120000">
                                      <p:cBhvr>
                                        <p:cTn id="144" dur="100" fill="hold">
                                          <p:stCondLst>
                                            <p:cond delay="0"/>
                                          </p:stCondLst>
                                        </p:cTn>
                                        <p:tgtEl>
                                          <p:spTgt spid="20"/>
                                        </p:tgtEl>
                                        <p:attrNameLst>
                                          <p:attrName>r</p:attrName>
                                        </p:attrNameLst>
                                      </p:cBhvr>
                                    </p:animRot>
                                    <p:animRot by="-240000">
                                      <p:cBhvr>
                                        <p:cTn id="145" dur="200" fill="hold">
                                          <p:stCondLst>
                                            <p:cond delay="200"/>
                                          </p:stCondLst>
                                        </p:cTn>
                                        <p:tgtEl>
                                          <p:spTgt spid="20"/>
                                        </p:tgtEl>
                                        <p:attrNameLst>
                                          <p:attrName>r</p:attrName>
                                        </p:attrNameLst>
                                      </p:cBhvr>
                                    </p:animRot>
                                    <p:animRot by="240000">
                                      <p:cBhvr>
                                        <p:cTn id="146" dur="200" fill="hold">
                                          <p:stCondLst>
                                            <p:cond delay="400"/>
                                          </p:stCondLst>
                                        </p:cTn>
                                        <p:tgtEl>
                                          <p:spTgt spid="20"/>
                                        </p:tgtEl>
                                        <p:attrNameLst>
                                          <p:attrName>r</p:attrName>
                                        </p:attrNameLst>
                                      </p:cBhvr>
                                    </p:animRot>
                                    <p:animRot by="-240000">
                                      <p:cBhvr>
                                        <p:cTn id="147" dur="200" fill="hold">
                                          <p:stCondLst>
                                            <p:cond delay="600"/>
                                          </p:stCondLst>
                                        </p:cTn>
                                        <p:tgtEl>
                                          <p:spTgt spid="20"/>
                                        </p:tgtEl>
                                        <p:attrNameLst>
                                          <p:attrName>r</p:attrName>
                                        </p:attrNameLst>
                                      </p:cBhvr>
                                    </p:animRot>
                                    <p:animRot by="120000">
                                      <p:cBhvr>
                                        <p:cTn id="148" dur="200" fill="hold">
                                          <p:stCondLst>
                                            <p:cond delay="800"/>
                                          </p:stCondLst>
                                        </p:cTn>
                                        <p:tgtEl>
                                          <p:spTgt spid="20"/>
                                        </p:tgtEl>
                                        <p:attrNameLst>
                                          <p:attrName>r</p:attrName>
                                        </p:attrNameLst>
                                      </p:cBhvr>
                                    </p:animRot>
                                  </p:childTnLst>
                                </p:cTn>
                              </p:par>
                              <p:par>
                                <p:cTn id="149" presetID="32" presetClass="emph" presetSubtype="0" repeatCount="indefinite" fill="hold" nodeType="withEffect">
                                  <p:stCondLst>
                                    <p:cond delay="0"/>
                                  </p:stCondLst>
                                  <p:childTnLst>
                                    <p:animRot by="120000">
                                      <p:cBhvr>
                                        <p:cTn id="150" dur="100" fill="hold">
                                          <p:stCondLst>
                                            <p:cond delay="0"/>
                                          </p:stCondLst>
                                        </p:cTn>
                                        <p:tgtEl>
                                          <p:spTgt spid="18"/>
                                        </p:tgtEl>
                                        <p:attrNameLst>
                                          <p:attrName>r</p:attrName>
                                        </p:attrNameLst>
                                      </p:cBhvr>
                                    </p:animRot>
                                    <p:animRot by="-240000">
                                      <p:cBhvr>
                                        <p:cTn id="151" dur="200" fill="hold">
                                          <p:stCondLst>
                                            <p:cond delay="200"/>
                                          </p:stCondLst>
                                        </p:cTn>
                                        <p:tgtEl>
                                          <p:spTgt spid="18"/>
                                        </p:tgtEl>
                                        <p:attrNameLst>
                                          <p:attrName>r</p:attrName>
                                        </p:attrNameLst>
                                      </p:cBhvr>
                                    </p:animRot>
                                    <p:animRot by="240000">
                                      <p:cBhvr>
                                        <p:cTn id="152" dur="200" fill="hold">
                                          <p:stCondLst>
                                            <p:cond delay="400"/>
                                          </p:stCondLst>
                                        </p:cTn>
                                        <p:tgtEl>
                                          <p:spTgt spid="18"/>
                                        </p:tgtEl>
                                        <p:attrNameLst>
                                          <p:attrName>r</p:attrName>
                                        </p:attrNameLst>
                                      </p:cBhvr>
                                    </p:animRot>
                                    <p:animRot by="-240000">
                                      <p:cBhvr>
                                        <p:cTn id="153" dur="200" fill="hold">
                                          <p:stCondLst>
                                            <p:cond delay="600"/>
                                          </p:stCondLst>
                                        </p:cTn>
                                        <p:tgtEl>
                                          <p:spTgt spid="18"/>
                                        </p:tgtEl>
                                        <p:attrNameLst>
                                          <p:attrName>r</p:attrName>
                                        </p:attrNameLst>
                                      </p:cBhvr>
                                    </p:animRot>
                                    <p:animRot by="120000">
                                      <p:cBhvr>
                                        <p:cTn id="154" dur="200" fill="hold">
                                          <p:stCondLst>
                                            <p:cond delay="800"/>
                                          </p:stCondLst>
                                        </p:cTn>
                                        <p:tgtEl>
                                          <p:spTgt spid="18"/>
                                        </p:tgtEl>
                                        <p:attrNameLst>
                                          <p:attrName>r</p:attrName>
                                        </p:attrNameLst>
                                      </p:cBhvr>
                                    </p:animRot>
                                  </p:childTnLst>
                                </p:cTn>
                              </p:par>
                              <p:par>
                                <p:cTn id="155" presetID="32" presetClass="emph" presetSubtype="0" repeatCount="indefinite" fill="hold" nodeType="withEffect">
                                  <p:stCondLst>
                                    <p:cond delay="0"/>
                                  </p:stCondLst>
                                  <p:childTnLst>
                                    <p:animRot by="120000">
                                      <p:cBhvr>
                                        <p:cTn id="156" dur="100" fill="hold">
                                          <p:stCondLst>
                                            <p:cond delay="0"/>
                                          </p:stCondLst>
                                        </p:cTn>
                                        <p:tgtEl>
                                          <p:spTgt spid="22"/>
                                        </p:tgtEl>
                                        <p:attrNameLst>
                                          <p:attrName>r</p:attrName>
                                        </p:attrNameLst>
                                      </p:cBhvr>
                                    </p:animRot>
                                    <p:animRot by="-240000">
                                      <p:cBhvr>
                                        <p:cTn id="157" dur="200" fill="hold">
                                          <p:stCondLst>
                                            <p:cond delay="200"/>
                                          </p:stCondLst>
                                        </p:cTn>
                                        <p:tgtEl>
                                          <p:spTgt spid="22"/>
                                        </p:tgtEl>
                                        <p:attrNameLst>
                                          <p:attrName>r</p:attrName>
                                        </p:attrNameLst>
                                      </p:cBhvr>
                                    </p:animRot>
                                    <p:animRot by="240000">
                                      <p:cBhvr>
                                        <p:cTn id="158" dur="200" fill="hold">
                                          <p:stCondLst>
                                            <p:cond delay="400"/>
                                          </p:stCondLst>
                                        </p:cTn>
                                        <p:tgtEl>
                                          <p:spTgt spid="22"/>
                                        </p:tgtEl>
                                        <p:attrNameLst>
                                          <p:attrName>r</p:attrName>
                                        </p:attrNameLst>
                                      </p:cBhvr>
                                    </p:animRot>
                                    <p:animRot by="-240000">
                                      <p:cBhvr>
                                        <p:cTn id="159" dur="200" fill="hold">
                                          <p:stCondLst>
                                            <p:cond delay="600"/>
                                          </p:stCondLst>
                                        </p:cTn>
                                        <p:tgtEl>
                                          <p:spTgt spid="22"/>
                                        </p:tgtEl>
                                        <p:attrNameLst>
                                          <p:attrName>r</p:attrName>
                                        </p:attrNameLst>
                                      </p:cBhvr>
                                    </p:animRot>
                                    <p:animRot by="120000">
                                      <p:cBhvr>
                                        <p:cTn id="160" dur="200" fill="hold">
                                          <p:stCondLst>
                                            <p:cond delay="800"/>
                                          </p:stCondLst>
                                        </p:cTn>
                                        <p:tgtEl>
                                          <p:spTgt spid="22"/>
                                        </p:tgtEl>
                                        <p:attrNameLst>
                                          <p:attrName>r</p:attrName>
                                        </p:attrNameLst>
                                      </p:cBhvr>
                                    </p:animRot>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6">
                                            <p:txEl>
                                              <p:pRg st="0" end="0"/>
                                            </p:txEl>
                                          </p:spTgt>
                                        </p:tgtEl>
                                        <p:attrNameLst>
                                          <p:attrName>style.visibility</p:attrName>
                                        </p:attrNameLst>
                                      </p:cBhvr>
                                      <p:to>
                                        <p:strVal val="visible"/>
                                      </p:to>
                                    </p:set>
                                    <p:anim calcmode="lin" valueType="num">
                                      <p:cBhvr additive="base">
                                        <p:cTn id="16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9"/>
                                        </p:tgtEl>
                                        <p:attrNameLst>
                                          <p:attrName>style.visibility</p:attrName>
                                        </p:attrNameLst>
                                      </p:cBhvr>
                                      <p:to>
                                        <p:strVal val="visible"/>
                                      </p:to>
                                    </p:set>
                                    <p:anim calcmode="lin" valueType="num">
                                      <p:cBhvr additive="base">
                                        <p:cTn id="169" dur="500" fill="hold"/>
                                        <p:tgtEl>
                                          <p:spTgt spid="9"/>
                                        </p:tgtEl>
                                        <p:attrNameLst>
                                          <p:attrName>ppt_x</p:attrName>
                                        </p:attrNameLst>
                                      </p:cBhvr>
                                      <p:tavLst>
                                        <p:tav tm="0">
                                          <p:val>
                                            <p:strVal val="#ppt_x"/>
                                          </p:val>
                                        </p:tav>
                                        <p:tav tm="100000">
                                          <p:val>
                                            <p:strVal val="#ppt_x"/>
                                          </p:val>
                                        </p:tav>
                                      </p:tavLst>
                                    </p:anim>
                                    <p:anim calcmode="lin" valueType="num">
                                      <p:cBhvr additive="base">
                                        <p:cTn id="170" dur="500" fill="hold"/>
                                        <p:tgtEl>
                                          <p:spTgt spid="9"/>
                                        </p:tgtEl>
                                        <p:attrNameLst>
                                          <p:attrName>ppt_y</p:attrName>
                                        </p:attrNameLst>
                                      </p:cBhvr>
                                      <p:tavLst>
                                        <p:tav tm="0">
                                          <p:val>
                                            <p:strVal val="1+#ppt_h/2"/>
                                          </p:val>
                                        </p:tav>
                                        <p:tav tm="100000">
                                          <p:val>
                                            <p:strVal val="#ppt_y"/>
                                          </p:val>
                                        </p:tav>
                                      </p:tavLst>
                                    </p:anim>
                                  </p:childTnLst>
                                </p:cTn>
                              </p:par>
                            </p:childTnLst>
                          </p:cTn>
                        </p:par>
                        <p:par>
                          <p:cTn id="171" fill="hold">
                            <p:stCondLst>
                              <p:cond delay="500"/>
                            </p:stCondLst>
                            <p:childTnLst>
                              <p:par>
                                <p:cTn id="172" presetID="2" presetClass="entr" presetSubtype="4" fill="hold" nodeType="afterEffect">
                                  <p:stCondLst>
                                    <p:cond delay="0"/>
                                  </p:stCondLst>
                                  <p:childTnLst>
                                    <p:set>
                                      <p:cBhvr>
                                        <p:cTn id="173" dur="1" fill="hold">
                                          <p:stCondLst>
                                            <p:cond delay="0"/>
                                          </p:stCondLst>
                                        </p:cTn>
                                        <p:tgtEl>
                                          <p:spTgt spid="6">
                                            <p:txEl>
                                              <p:pRg st="1" end="1"/>
                                            </p:txEl>
                                          </p:spTgt>
                                        </p:tgtEl>
                                        <p:attrNameLst>
                                          <p:attrName>style.visibility</p:attrName>
                                        </p:attrNameLst>
                                      </p:cBhvr>
                                      <p:to>
                                        <p:strVal val="visible"/>
                                      </p:to>
                                    </p:set>
                                    <p:anim calcmode="lin" valueType="num">
                                      <p:cBhvr additive="base">
                                        <p:cTn id="17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3" grpId="2"/>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120" y="3223260"/>
            <a:ext cx="1828800" cy="68869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20" y="3223260"/>
            <a:ext cx="1828800" cy="68772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9120" y="3223260"/>
            <a:ext cx="1828800" cy="690623"/>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920" y="3223260"/>
            <a:ext cx="1828800" cy="689653"/>
          </a:xfrm>
          <a:prstGeom prst="rect">
            <a:avLst/>
          </a:prstGeom>
        </p:spPr>
      </p:pic>
      <p:sp>
        <p:nvSpPr>
          <p:cNvPr id="2" name="Title 1"/>
          <p:cNvSpPr>
            <a:spLocks noGrp="1"/>
          </p:cNvSpPr>
          <p:nvPr>
            <p:ph type="title"/>
          </p:nvPr>
        </p:nvSpPr>
        <p:spPr/>
        <p:txBody>
          <a:bodyPr/>
          <a:lstStyle/>
          <a:p>
            <a:r>
              <a:rPr lang="en-US" dirty="0" smtClean="0"/>
              <a:t>IPCC Structure</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 y="1851660"/>
            <a:ext cx="1828800" cy="6877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9120" y="960120"/>
            <a:ext cx="1828800" cy="89510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0320" y="960120"/>
            <a:ext cx="1828800" cy="89385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7920" y="960120"/>
            <a:ext cx="1828800" cy="893852"/>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0320" y="1851660"/>
            <a:ext cx="1828800" cy="68772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89120" y="1851660"/>
            <a:ext cx="1828800" cy="688694"/>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7920" y="1851660"/>
            <a:ext cx="1828800" cy="687727"/>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1520" y="2537460"/>
            <a:ext cx="1828800" cy="689653"/>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60320" y="2537460"/>
            <a:ext cx="1828800" cy="689653"/>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89120" y="2537460"/>
            <a:ext cx="1828800" cy="690623"/>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17920" y="2537460"/>
            <a:ext cx="1828800" cy="689653"/>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1520" y="3223260"/>
            <a:ext cx="1828800" cy="687727"/>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60320" y="3223260"/>
            <a:ext cx="1828800" cy="687727"/>
          </a:xfrm>
          <a:prstGeom prst="rect">
            <a:avLst/>
          </a:prstGeom>
        </p:spPr>
      </p:pic>
      <p:cxnSp>
        <p:nvCxnSpPr>
          <p:cNvPr id="26" name="Straight Connector 25"/>
          <p:cNvCxnSpPr/>
          <p:nvPr/>
        </p:nvCxnSpPr>
        <p:spPr>
          <a:xfrm flipH="1" flipV="1">
            <a:off x="2541270" y="1860226"/>
            <a:ext cx="19050" cy="20536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69846" y="1860226"/>
            <a:ext cx="5476875" cy="3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1000" y="3431494"/>
            <a:ext cx="2865120" cy="1712006"/>
          </a:xfrm>
          <a:prstGeom prst="rect">
            <a:avLst/>
          </a:prstGeom>
        </p:spPr>
      </p:pic>
    </p:spTree>
    <p:extLst>
      <p:ext uri="{BB962C8B-B14F-4D97-AF65-F5344CB8AC3E}">
        <p14:creationId xmlns:p14="http://schemas.microsoft.com/office/powerpoint/2010/main" val="352554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6"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50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6"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1+#ppt_w/2"/>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6" presetClass="emph" presetSubtype="0" fill="hold" nodeType="withEffect">
                                  <p:stCondLst>
                                    <p:cond delay="0"/>
                                  </p:stCondLst>
                                  <p:childTnLst>
                                    <p:animEffect transition="out" filter="fade">
                                      <p:cBhvr>
                                        <p:cTn id="84" dur="500" tmFilter="0, 0; .2, .5; .8, .5; 1, 0"/>
                                        <p:tgtEl>
                                          <p:spTgt spid="22"/>
                                        </p:tgtEl>
                                      </p:cBhvr>
                                    </p:animEffect>
                                    <p:animScale>
                                      <p:cBhvr>
                                        <p:cTn id="85" dur="250" autoRev="1" fill="hold"/>
                                        <p:tgtEl>
                                          <p:spTgt spid="22"/>
                                        </p:tgtEl>
                                      </p:cBhvr>
                                      <p:by x="105000" y="105000"/>
                                    </p:animScale>
                                  </p:childTnLst>
                                </p:cTn>
                              </p:par>
                              <p:par>
                                <p:cTn id="86" presetID="2" presetClass="entr" presetSubtype="6"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1+#ppt_w/2"/>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par>
                                <p:cTn id="90" presetID="26" presetClass="emph" presetSubtype="0" fill="hold" nodeType="withEffect">
                                  <p:stCondLst>
                                    <p:cond delay="0"/>
                                  </p:stCondLst>
                                  <p:childTnLst>
                                    <p:animEffect transition="out" filter="fade">
                                      <p:cBhvr>
                                        <p:cTn id="91" dur="500" tmFilter="0, 0; .2, .5; .8, .5; 1, 0"/>
                                        <p:tgtEl>
                                          <p:spTgt spid="23"/>
                                        </p:tgtEl>
                                      </p:cBhvr>
                                    </p:animEffect>
                                    <p:animScale>
                                      <p:cBhvr>
                                        <p:cTn id="92" dur="250" autoRev="1" fill="hold"/>
                                        <p:tgtEl>
                                          <p:spTgt spid="23"/>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1+#ppt_w/2"/>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par>
                                <p:cTn id="99" presetID="2" presetClass="entr" presetSubtype="6"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1+#ppt_w/2"/>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p:cNvCxnSpPr/>
          <p:nvPr/>
        </p:nvCxnSpPr>
        <p:spPr>
          <a:xfrm flipH="1">
            <a:off x="4914728" y="2039970"/>
            <a:ext cx="1972940" cy="1254575"/>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Other Factors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8925" y="857250"/>
            <a:ext cx="1428750" cy="14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25" y="3459682"/>
            <a:ext cx="1428750" cy="12930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03" y="3886200"/>
            <a:ext cx="385541" cy="3097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647" y="3168253"/>
            <a:ext cx="1176381" cy="945082"/>
          </a:xfrm>
          <a:prstGeom prst="rect">
            <a:avLst/>
          </a:prstGeom>
        </p:spPr>
      </p:pic>
      <p:sp>
        <p:nvSpPr>
          <p:cNvPr id="9" name="Oval 8"/>
          <p:cNvSpPr/>
          <p:nvPr/>
        </p:nvSpPr>
        <p:spPr>
          <a:xfrm>
            <a:off x="6819900" y="1257300"/>
            <a:ext cx="5334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239000" y="1714500"/>
            <a:ext cx="5334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980000">
            <a:off x="4866945" y="2482591"/>
            <a:ext cx="1334211" cy="369332"/>
          </a:xfrm>
          <a:prstGeom prst="rect">
            <a:avLst/>
          </a:prstGeom>
          <a:noFill/>
        </p:spPr>
        <p:txBody>
          <a:bodyPr wrap="none" rtlCol="0">
            <a:spAutoFit/>
          </a:bodyPr>
          <a:lstStyle/>
          <a:p>
            <a:r>
              <a:rPr lang="en-US" dirty="0" smtClean="0"/>
              <a:t>Cosmic Rays</a:t>
            </a:r>
            <a:endParaRPr lang="en-US" dirty="0"/>
          </a:p>
        </p:txBody>
      </p:sp>
      <p:sp>
        <p:nvSpPr>
          <p:cNvPr id="30" name="TextBox 29"/>
          <p:cNvSpPr txBox="1"/>
          <p:nvPr/>
        </p:nvSpPr>
        <p:spPr>
          <a:xfrm>
            <a:off x="2357564" y="4233411"/>
            <a:ext cx="1371401" cy="369332"/>
          </a:xfrm>
          <a:prstGeom prst="rect">
            <a:avLst/>
          </a:prstGeom>
          <a:noFill/>
        </p:spPr>
        <p:txBody>
          <a:bodyPr wrap="none" rtlCol="0">
            <a:spAutoFit/>
          </a:bodyPr>
          <a:lstStyle/>
          <a:p>
            <a:r>
              <a:rPr lang="en-US" dirty="0" smtClean="0"/>
              <a:t>Dirt Particles</a:t>
            </a:r>
            <a:endParaRPr lang="en-US" dirty="0"/>
          </a:p>
        </p:txBody>
      </p:sp>
      <p:cxnSp>
        <p:nvCxnSpPr>
          <p:cNvPr id="2048" name="Straight Arrow Connector 2047"/>
          <p:cNvCxnSpPr/>
          <p:nvPr/>
        </p:nvCxnSpPr>
        <p:spPr>
          <a:xfrm>
            <a:off x="2510378" y="4033906"/>
            <a:ext cx="32850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2" name="Straight Arrow Connector 2051"/>
          <p:cNvCxnSpPr/>
          <p:nvPr/>
        </p:nvCxnSpPr>
        <p:spPr>
          <a:xfrm flipV="1">
            <a:off x="3285793" y="3714750"/>
            <a:ext cx="531294" cy="18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4127333" y="3288814"/>
            <a:ext cx="787395" cy="756617"/>
          </a:xfrm>
          <a:prstGeom prst="rect">
            <a:avLst/>
          </a:prstGeom>
          <a:noFill/>
        </p:spPr>
        <p:txBody>
          <a:bodyPr wrap="none" rtlCol="0">
            <a:spAutoFit/>
          </a:bodyPr>
          <a:lstStyle/>
          <a:p>
            <a:pPr>
              <a:lnSpc>
                <a:spcPts val="1700"/>
              </a:lnSpc>
            </a:pPr>
            <a:r>
              <a:rPr lang="en-US" dirty="0" smtClean="0"/>
              <a:t>More </a:t>
            </a:r>
          </a:p>
          <a:p>
            <a:pPr>
              <a:lnSpc>
                <a:spcPts val="1700"/>
              </a:lnSpc>
            </a:pPr>
            <a:r>
              <a:rPr lang="en-US" dirty="0" smtClean="0"/>
              <a:t>Cloud </a:t>
            </a:r>
          </a:p>
          <a:p>
            <a:pPr>
              <a:lnSpc>
                <a:spcPts val="1700"/>
              </a:lnSpc>
            </a:pPr>
            <a:r>
              <a:rPr lang="en-US" dirty="0" smtClean="0"/>
              <a:t>Cover</a:t>
            </a:r>
            <a:endParaRPr lang="en-US" dirty="0"/>
          </a:p>
        </p:txBody>
      </p:sp>
      <p:pic>
        <p:nvPicPr>
          <p:cNvPr id="2062" name="Picture 20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40000" flipV="1">
            <a:off x="1825210" y="2501023"/>
            <a:ext cx="5056932" cy="319679"/>
          </a:xfrm>
          <a:prstGeom prst="rect">
            <a:avLst/>
          </a:prstGeom>
        </p:spPr>
      </p:pic>
      <p:pic>
        <p:nvPicPr>
          <p:cNvPr id="2066" name="Picture 20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0000">
            <a:off x="4672262" y="2611560"/>
            <a:ext cx="2795512" cy="229250"/>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4027" y="3518213"/>
            <a:ext cx="2795512" cy="229250"/>
          </a:xfrm>
          <a:prstGeom prst="rect">
            <a:avLst/>
          </a:prstGeom>
        </p:spPr>
      </p:pic>
      <p:sp>
        <p:nvSpPr>
          <p:cNvPr id="2067" name="TextBox 2066"/>
          <p:cNvSpPr txBox="1"/>
          <p:nvPr/>
        </p:nvSpPr>
        <p:spPr>
          <a:xfrm>
            <a:off x="6814283" y="1192768"/>
            <a:ext cx="581663" cy="369332"/>
          </a:xfrm>
          <a:prstGeom prst="rect">
            <a:avLst/>
          </a:prstGeom>
          <a:noFill/>
        </p:spPr>
        <p:txBody>
          <a:bodyPr wrap="square" rtlCol="0">
            <a:spAutoFit/>
          </a:bodyPr>
          <a:lstStyle/>
          <a:p>
            <a:r>
              <a:rPr lang="en-US" dirty="0" smtClean="0">
                <a:solidFill>
                  <a:schemeClr val="bg1"/>
                </a:solidFill>
              </a:rPr>
              <a:t>Sun</a:t>
            </a:r>
            <a:endParaRPr lang="en-US" dirty="0">
              <a:solidFill>
                <a:schemeClr val="bg1"/>
              </a:solidFill>
            </a:endParaRPr>
          </a:p>
        </p:txBody>
      </p:sp>
      <p:sp>
        <p:nvSpPr>
          <p:cNvPr id="2068" name="TextBox 2067"/>
          <p:cNvSpPr txBox="1"/>
          <p:nvPr/>
        </p:nvSpPr>
        <p:spPr>
          <a:xfrm>
            <a:off x="7219950" y="1647825"/>
            <a:ext cx="596638" cy="369332"/>
          </a:xfrm>
          <a:prstGeom prst="rect">
            <a:avLst/>
          </a:prstGeom>
          <a:noFill/>
        </p:spPr>
        <p:txBody>
          <a:bodyPr wrap="none" rtlCol="0">
            <a:spAutoFit/>
          </a:bodyPr>
          <a:lstStyle/>
          <a:p>
            <a:r>
              <a:rPr lang="en-US" dirty="0" smtClean="0">
                <a:solidFill>
                  <a:schemeClr val="bg1"/>
                </a:solidFill>
              </a:rPr>
              <a:t>Spot</a:t>
            </a:r>
            <a:endParaRPr lang="en-US" dirty="0">
              <a:solidFill>
                <a:schemeClr val="bg1"/>
              </a:solidFill>
            </a:endParaRPr>
          </a:p>
        </p:txBody>
      </p:sp>
      <p:sp>
        <p:nvSpPr>
          <p:cNvPr id="2069" name="TextBox 2068"/>
          <p:cNvSpPr txBox="1"/>
          <p:nvPr/>
        </p:nvSpPr>
        <p:spPr>
          <a:xfrm>
            <a:off x="914400" y="1350169"/>
            <a:ext cx="3733800" cy="461665"/>
          </a:xfrm>
          <a:prstGeom prst="rect">
            <a:avLst/>
          </a:prstGeom>
          <a:noFill/>
        </p:spPr>
        <p:txBody>
          <a:bodyPr wrap="square" rtlCol="0">
            <a:spAutoFit/>
          </a:bodyPr>
          <a:lstStyle/>
          <a:p>
            <a:r>
              <a:rPr lang="en-US" sz="2400" dirty="0" smtClean="0"/>
              <a:t>More clouds mean less heat</a:t>
            </a:r>
            <a:endParaRPr lang="en-US" sz="2400" dirty="0"/>
          </a:p>
        </p:txBody>
      </p:sp>
      <p:sp>
        <p:nvSpPr>
          <p:cNvPr id="2070" name="TextBox 2069"/>
          <p:cNvSpPr txBox="1"/>
          <p:nvPr/>
        </p:nvSpPr>
        <p:spPr>
          <a:xfrm>
            <a:off x="914400" y="2112651"/>
            <a:ext cx="3720758" cy="830997"/>
          </a:xfrm>
          <a:prstGeom prst="rect">
            <a:avLst/>
          </a:prstGeom>
          <a:noFill/>
        </p:spPr>
        <p:txBody>
          <a:bodyPr wrap="square" rtlCol="0">
            <a:spAutoFit/>
          </a:bodyPr>
          <a:lstStyle/>
          <a:p>
            <a:r>
              <a:rPr lang="en-US" sz="2400" dirty="0" smtClean="0"/>
              <a:t>Human activity and sun spots</a:t>
            </a:r>
          </a:p>
          <a:p>
            <a:r>
              <a:rPr lang="en-US" sz="2400" dirty="0" smtClean="0"/>
              <a:t>Affect cloud cover</a:t>
            </a:r>
            <a:endParaRPr lang="en-US" sz="2400" dirty="0"/>
          </a:p>
        </p:txBody>
      </p:sp>
      <p:sp>
        <p:nvSpPr>
          <p:cNvPr id="2071" name="TextBox 2070"/>
          <p:cNvSpPr txBox="1"/>
          <p:nvPr/>
        </p:nvSpPr>
        <p:spPr>
          <a:xfrm>
            <a:off x="5901199" y="3848543"/>
            <a:ext cx="2404633" cy="369332"/>
          </a:xfrm>
          <a:prstGeom prst="rect">
            <a:avLst/>
          </a:prstGeom>
          <a:noFill/>
        </p:spPr>
        <p:txBody>
          <a:bodyPr wrap="none" rtlCol="0">
            <a:spAutoFit/>
          </a:bodyPr>
          <a:lstStyle/>
          <a:p>
            <a:r>
              <a:rPr lang="en-US" dirty="0" smtClean="0"/>
              <a:t>More heat reflected back</a:t>
            </a:r>
            <a:endParaRPr lang="en-US" dirty="0"/>
          </a:p>
        </p:txBody>
      </p:sp>
      <p:pic>
        <p:nvPicPr>
          <p:cNvPr id="2072" name="Picture 20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40000">
            <a:off x="5750747" y="1528830"/>
            <a:ext cx="725090" cy="664369"/>
          </a:xfrm>
          <a:prstGeom prst="rect">
            <a:avLst/>
          </a:prstGeom>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000000">
            <a:off x="5164875" y="3294545"/>
            <a:ext cx="725090" cy="664369"/>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40000">
            <a:off x="6323494" y="2001009"/>
            <a:ext cx="725090" cy="664369"/>
          </a:xfrm>
          <a:prstGeom prst="rect">
            <a:avLst/>
          </a:prstGeom>
        </p:spPr>
      </p:pic>
    </p:spTree>
    <p:extLst>
      <p:ext uri="{BB962C8B-B14F-4D97-AF65-F5344CB8AC3E}">
        <p14:creationId xmlns:p14="http://schemas.microsoft.com/office/powerpoint/2010/main" val="402564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42" presetClass="path" presetSubtype="0" repeatCount="indefinite" accel="50000" decel="50000" fill="hold" nodeType="withEffect">
                                  <p:stCondLst>
                                    <p:cond delay="0"/>
                                  </p:stCondLst>
                                  <p:childTnLst>
                                    <p:animMotion origin="layout" path="M -2.77778E-6 4.44444E-6 L -0.4184 0.32708 " pathEditMode="relative" rAng="0" ptsTypes="AA">
                                      <p:cBhvr>
                                        <p:cTn id="10" dur="2000" fill="hold"/>
                                        <p:tgtEl>
                                          <p:spTgt spid="2072"/>
                                        </p:tgtEl>
                                        <p:attrNameLst>
                                          <p:attrName>ppt_x</p:attrName>
                                          <p:attrName>ppt_y</p:attrName>
                                        </p:attrNameLst>
                                      </p:cBhvr>
                                      <p:rCtr x="-20920" y="16343"/>
                                    </p:animMotion>
                                  </p:childTnLst>
                                </p:cTn>
                              </p:par>
                              <p:par>
                                <p:cTn id="11" presetID="42" presetClass="path" presetSubtype="0" repeatCount="indefinite" accel="50000" decel="50000" fill="hold" nodeType="withEffect">
                                  <p:stCondLst>
                                    <p:cond delay="0"/>
                                  </p:stCondLst>
                                  <p:childTnLst>
                                    <p:animMotion origin="layout" path="M -2.77778E-7 -2.59259E-6 L 0.25399 -0.00509 " pathEditMode="relative" rAng="0" ptsTypes="AA">
                                      <p:cBhvr>
                                        <p:cTn id="12" dur="2000" fill="hold"/>
                                        <p:tgtEl>
                                          <p:spTgt spid="62"/>
                                        </p:tgtEl>
                                        <p:attrNameLst>
                                          <p:attrName>ppt_x</p:attrName>
                                          <p:attrName>ppt_y</p:attrName>
                                        </p:attrNameLst>
                                      </p:cBhvr>
                                      <p:rCtr x="12691" y="-255"/>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1+#ppt_w/2"/>
                                          </p:val>
                                        </p:tav>
                                        <p:tav tm="100000">
                                          <p:val>
                                            <p:strVal val="#ppt_x"/>
                                          </p:val>
                                        </p:tav>
                                      </p:tavLst>
                                    </p:anim>
                                    <p:anim calcmode="lin" valueType="num">
                                      <p:cBhvr additive="base">
                                        <p:cTn id="22" dur="500" fill="hold"/>
                                        <p:tgtEl>
                                          <p:spTgt spid="61"/>
                                        </p:tgtEl>
                                        <p:attrNameLst>
                                          <p:attrName>ppt_y</p:attrName>
                                        </p:attrNameLst>
                                      </p:cBhvr>
                                      <p:tavLst>
                                        <p:tav tm="0">
                                          <p:val>
                                            <p:strVal val="#ppt_y"/>
                                          </p:val>
                                        </p:tav>
                                        <p:tav tm="100000">
                                          <p:val>
                                            <p:strVal val="#ppt_y"/>
                                          </p:val>
                                        </p:tav>
                                      </p:tavLst>
                                    </p:anim>
                                  </p:childTnLst>
                                </p:cTn>
                              </p:par>
                              <p:par>
                                <p:cTn id="23" presetID="42" presetClass="path" presetSubtype="0" repeatCount="indefinite" accel="50000" decel="50000" fill="hold" nodeType="withEffect">
                                  <p:stCondLst>
                                    <p:cond delay="0"/>
                                  </p:stCondLst>
                                  <p:childTnLst>
                                    <p:animMotion origin="layout" path="M 3.61111E-6 4.89191E-6 L -0.16441 0.18004 " pathEditMode="relative" rAng="0" ptsTypes="AA">
                                      <p:cBhvr>
                                        <p:cTn id="24" dur="2000" fill="hold"/>
                                        <p:tgtEl>
                                          <p:spTgt spid="61"/>
                                        </p:tgtEl>
                                        <p:attrNameLst>
                                          <p:attrName>ppt_x</p:attrName>
                                          <p:attrName>ppt_y</p:attrName>
                                        </p:attrNameLst>
                                      </p:cBhvr>
                                      <p:rCtr x="-8229" y="8987"/>
                                    </p:animMotion>
                                  </p:childTnLst>
                                </p:cTn>
                              </p:par>
                              <p:par>
                                <p:cTn id="25" presetID="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 calcmode="lin" valueType="num">
                                      <p:cBhvr additive="base">
                                        <p:cTn id="31" dur="500" fill="hold"/>
                                        <p:tgtEl>
                                          <p:spTgt spid="2066"/>
                                        </p:tgtEl>
                                        <p:attrNameLst>
                                          <p:attrName>ppt_x</p:attrName>
                                        </p:attrNameLst>
                                      </p:cBhvr>
                                      <p:tavLst>
                                        <p:tav tm="0">
                                          <p:val>
                                            <p:strVal val="1+#ppt_w/2"/>
                                          </p:val>
                                        </p:tav>
                                        <p:tav tm="100000">
                                          <p:val>
                                            <p:strVal val="#ppt_x"/>
                                          </p:val>
                                        </p:tav>
                                      </p:tavLst>
                                    </p:anim>
                                    <p:anim calcmode="lin" valueType="num">
                                      <p:cBhvr additive="base">
                                        <p:cTn id="32" dur="500" fill="hold"/>
                                        <p:tgtEl>
                                          <p:spTgt spid="206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7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832372"/>
          </a:xfrm>
        </p:spPr>
        <p:txBody>
          <a:bodyPr>
            <a:normAutofit/>
          </a:bodyPr>
          <a:lstStyle/>
          <a:p>
            <a:r>
              <a:rPr lang="en-US" dirty="0" smtClean="0"/>
              <a:t>Factor: Volcanos spew ash and </a:t>
            </a:r>
            <a:br>
              <a:rPr lang="en-US" dirty="0" smtClean="0"/>
            </a:br>
            <a:r>
              <a:rPr lang="en-US" dirty="0" smtClean="0"/>
              <a:t>CO</a:t>
            </a:r>
            <a:r>
              <a:rPr lang="en-US" baseline="-25000" dirty="0" smtClean="0"/>
              <a:t>2</a:t>
            </a:r>
            <a:r>
              <a:rPr lang="en-US" dirty="0" smtClean="0"/>
              <a:t> into the air</a:t>
            </a:r>
            <a:endParaRPr lang="en-US" dirty="0"/>
          </a:p>
        </p:txBody>
      </p:sp>
      <p:pic>
        <p:nvPicPr>
          <p:cNvPr id="4" name="Picture 2" descr="http://rs717.pbsrc.com/albums/ww173/prestonjjrtr/Weather/volcano4tr.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1455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1400" y="2020609"/>
            <a:ext cx="4572000"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Ash makes more cloud cover – short-term cooling</a:t>
            </a:r>
          </a:p>
          <a:p>
            <a:pPr marL="285750" indent="-285750">
              <a:buFont typeface="Arial" panose="020B0604020202020204" pitchFamily="34" charset="0"/>
              <a:buChar char="•"/>
            </a:pPr>
            <a:r>
              <a:rPr lang="en-US" sz="2800" dirty="0" smtClean="0"/>
              <a:t>CO</a:t>
            </a:r>
            <a:r>
              <a:rPr lang="en-US" sz="2800" baseline="-25000" dirty="0" smtClean="0"/>
              <a:t>2 </a:t>
            </a:r>
            <a:r>
              <a:rPr lang="en-US" sz="2800" dirty="0" smtClean="0"/>
              <a:t> leads to long term warming</a:t>
            </a:r>
            <a:endParaRPr lang="en-US" sz="2800" dirty="0"/>
          </a:p>
          <a:p>
            <a:endParaRPr lang="en-US" dirty="0"/>
          </a:p>
        </p:txBody>
      </p:sp>
    </p:spTree>
    <p:extLst>
      <p:ext uri="{BB962C8B-B14F-4D97-AF65-F5344CB8AC3E}">
        <p14:creationId xmlns:p14="http://schemas.microsoft.com/office/powerpoint/2010/main" val="1381367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8751</TotalTime>
  <Words>1315</Words>
  <Application>Microsoft Office PowerPoint</Application>
  <PresentationFormat>On-screen Show (16:9)</PresentationFormat>
  <Paragraphs>234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Global Warming on a Coffee Break</vt:lpstr>
      <vt:lpstr>The Theory</vt:lpstr>
      <vt:lpstr>The Theory</vt:lpstr>
      <vt:lpstr>The United Nations</vt:lpstr>
      <vt:lpstr>The UN Climate Bureaucracy</vt:lpstr>
      <vt:lpstr>Computer Model</vt:lpstr>
      <vt:lpstr>IPCC Structure</vt:lpstr>
      <vt:lpstr>Other Factors</vt:lpstr>
      <vt:lpstr>Factor: Volcanos spew ash and  CO2 into the air</vt:lpstr>
      <vt:lpstr>Factor: Earth’s Axis Tilt changes</vt:lpstr>
      <vt:lpstr>Factor: Distance from sun changes</vt:lpstr>
      <vt:lpstr>Where is the  Earth’s Carbon?</vt:lpstr>
      <vt:lpstr>CO2 and Temperature in Geological History</vt:lpstr>
      <vt:lpstr>Ice Age Temperatures</vt:lpstr>
      <vt:lpstr>History of Science</vt:lpstr>
      <vt:lpstr>Diplomacy</vt:lpstr>
      <vt:lpstr>Beneficial Results</vt:lpstr>
      <vt:lpstr>The Future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 in Ten Minutes</dc:title>
  <dc:creator>Graham Seibert</dc:creator>
  <cp:lastModifiedBy>Graham Seibert</cp:lastModifiedBy>
  <cp:revision>179</cp:revision>
  <cp:lastPrinted>2017-03-21T06:38:38Z</cp:lastPrinted>
  <dcterms:created xsi:type="dcterms:W3CDTF">2016-12-10T14:52:26Z</dcterms:created>
  <dcterms:modified xsi:type="dcterms:W3CDTF">2017-03-21T10:38:55Z</dcterms:modified>
</cp:coreProperties>
</file>